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obby Jones Soft" charset="1" panose="00000000000000000000"/>
      <p:regular r:id="rId18"/>
    </p:embeddedFont>
    <p:embeddedFont>
      <p:font typeface="Jua" charset="1" panose="00000000000000000000"/>
      <p:regular r:id="rId19"/>
    </p:embeddedFont>
    <p:embeddedFont>
      <p:font typeface="Canva Sans Bold"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gif"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2" Target="../media/image1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2" Target="../media/image1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71.png" Type="http://schemas.openxmlformats.org/officeDocument/2006/relationships/image"/><Relationship Id="rId12" Target="../media/image72.svg" Type="http://schemas.openxmlformats.org/officeDocument/2006/relationships/image"/><Relationship Id="rId2" Target="../media/image15.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jpeg" Type="http://schemas.openxmlformats.org/officeDocument/2006/relationships/image"/><Relationship Id="rId14" Target="../media/VAGiAA705QI.mp4" Type="http://schemas.openxmlformats.org/officeDocument/2006/relationships/video"/><Relationship Id="rId15" Target="../media/VAGiAA705QI.mp4" Type="http://schemas.microsoft.com/office/2007/relationships/media"/><Relationship Id="rId2" Target="../media/image1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jpeg" Type="http://schemas.openxmlformats.org/officeDocument/2006/relationships/image"/><Relationship Id="rId8" Target="../media/VAGiANY1VDg.mp4" Type="http://schemas.openxmlformats.org/officeDocument/2006/relationships/video"/><Relationship Id="rId9" Target="../media/VAGiANY1VDg.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DtcbEYY.mp4" Type="http://schemas.microsoft.com/office/2007/relationships/media"/><Relationship Id="rId2" Target="../media/image1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0.gif"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jpeg" Type="http://schemas.openxmlformats.org/officeDocument/2006/relationships/image"/><Relationship Id="rId9" Target="../media/VAGiDtcbEYY.mp4" Type="http://schemas.openxmlformats.org/officeDocument/2006/relationships/video"/></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2.gif"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2" Target="../media/image15.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jpeg" Type="http://schemas.openxmlformats.org/officeDocument/2006/relationships/image"/><Relationship Id="rId14" Target="../media/VAGiDgfWeGU.mp4" Type="http://schemas.openxmlformats.org/officeDocument/2006/relationships/video"/><Relationship Id="rId15" Target="../media/VAGiDgfWeGU.mp4" Type="http://schemas.microsoft.com/office/2007/relationships/media"/><Relationship Id="rId2" Target="../media/image15.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89729">
            <a:off x="-501512" y="9845567"/>
            <a:ext cx="19919519" cy="8229600"/>
            <a:chOff x="0" y="0"/>
            <a:chExt cx="5377540" cy="2221690"/>
          </a:xfrm>
        </p:grpSpPr>
        <p:sp>
          <p:nvSpPr>
            <p:cNvPr name="Freeform 4" id="4"/>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5" id="5"/>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0">
            <a:off x="1680100" y="650469"/>
            <a:ext cx="14927799" cy="9180597"/>
          </a:xfrm>
          <a:custGeom>
            <a:avLst/>
            <a:gdLst/>
            <a:ahLst/>
            <a:cxnLst/>
            <a:rect r="r" b="b" t="t" l="l"/>
            <a:pathLst>
              <a:path h="9180597" w="14927799">
                <a:moveTo>
                  <a:pt x="0" y="0"/>
                </a:moveTo>
                <a:lnTo>
                  <a:pt x="14927800" y="0"/>
                </a:lnTo>
                <a:lnTo>
                  <a:pt x="14927800" y="9180596"/>
                </a:lnTo>
                <a:lnTo>
                  <a:pt x="0" y="9180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344494">
            <a:off x="1045324" y="1545509"/>
            <a:ext cx="2701583" cy="2387217"/>
          </a:xfrm>
          <a:custGeom>
            <a:avLst/>
            <a:gdLst/>
            <a:ahLst/>
            <a:cxnLst/>
            <a:rect r="r" b="b" t="t" l="l"/>
            <a:pathLst>
              <a:path h="2387217" w="2701583">
                <a:moveTo>
                  <a:pt x="0" y="0"/>
                </a:moveTo>
                <a:lnTo>
                  <a:pt x="2701584" y="0"/>
                </a:lnTo>
                <a:lnTo>
                  <a:pt x="2701584" y="2387217"/>
                </a:lnTo>
                <a:lnTo>
                  <a:pt x="0" y="23872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607900" y="4272422"/>
            <a:ext cx="4044705" cy="647153"/>
          </a:xfrm>
          <a:custGeom>
            <a:avLst/>
            <a:gdLst/>
            <a:ahLst/>
            <a:cxnLst/>
            <a:rect r="r" b="b" t="t" l="l"/>
            <a:pathLst>
              <a:path h="647153" w="4044705">
                <a:moveTo>
                  <a:pt x="0" y="0"/>
                </a:moveTo>
                <a:lnTo>
                  <a:pt x="4044705" y="0"/>
                </a:lnTo>
                <a:lnTo>
                  <a:pt x="4044705" y="647153"/>
                </a:lnTo>
                <a:lnTo>
                  <a:pt x="0" y="6471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0">
            <a:off x="-2431977" y="1028700"/>
            <a:ext cx="4112078" cy="657932"/>
          </a:xfrm>
          <a:custGeom>
            <a:avLst/>
            <a:gdLst/>
            <a:ahLst/>
            <a:cxnLst/>
            <a:rect r="r" b="b" t="t" l="l"/>
            <a:pathLst>
              <a:path h="657932" w="4112078">
                <a:moveTo>
                  <a:pt x="4112077" y="0"/>
                </a:moveTo>
                <a:lnTo>
                  <a:pt x="0" y="0"/>
                </a:lnTo>
                <a:lnTo>
                  <a:pt x="0" y="657932"/>
                </a:lnTo>
                <a:lnTo>
                  <a:pt x="4112077" y="657932"/>
                </a:lnTo>
                <a:lnTo>
                  <a:pt x="411207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398855" y="1357666"/>
            <a:ext cx="2593564" cy="2593564"/>
          </a:xfrm>
          <a:custGeom>
            <a:avLst/>
            <a:gdLst/>
            <a:ahLst/>
            <a:cxnLst/>
            <a:rect r="r" b="b" t="t" l="l"/>
            <a:pathLst>
              <a:path h="2593564" w="2593564">
                <a:moveTo>
                  <a:pt x="0" y="0"/>
                </a:moveTo>
                <a:lnTo>
                  <a:pt x="2593564" y="0"/>
                </a:lnTo>
                <a:lnTo>
                  <a:pt x="2593564" y="2593565"/>
                </a:lnTo>
                <a:lnTo>
                  <a:pt x="0" y="2593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973659" y="1028700"/>
            <a:ext cx="2340683" cy="2109876"/>
          </a:xfrm>
          <a:custGeom>
            <a:avLst/>
            <a:gdLst/>
            <a:ahLst/>
            <a:cxnLst/>
            <a:rect r="r" b="b" t="t" l="l"/>
            <a:pathLst>
              <a:path h="2109876" w="2340683">
                <a:moveTo>
                  <a:pt x="0" y="0"/>
                </a:moveTo>
                <a:lnTo>
                  <a:pt x="2340682" y="0"/>
                </a:lnTo>
                <a:lnTo>
                  <a:pt x="2340682" y="2109876"/>
                </a:lnTo>
                <a:lnTo>
                  <a:pt x="0" y="21098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4594130" y="3714115"/>
            <a:ext cx="9728235" cy="1429385"/>
          </a:xfrm>
          <a:prstGeom prst="rect">
            <a:avLst/>
          </a:prstGeom>
        </p:spPr>
        <p:txBody>
          <a:bodyPr anchor="t" rtlCol="false" tIns="0" lIns="0" bIns="0" rIns="0">
            <a:spAutoFit/>
          </a:bodyPr>
          <a:lstStyle/>
          <a:p>
            <a:pPr algn="ctr">
              <a:lnSpc>
                <a:spcPts val="11020"/>
              </a:lnSpc>
            </a:pPr>
            <a:r>
              <a:rPr lang="en-US" sz="9500">
                <a:solidFill>
                  <a:srgbClr val="544541"/>
                </a:solidFill>
                <a:latin typeface="Bobby Jones Soft"/>
                <a:ea typeface="Bobby Jones Soft"/>
                <a:cs typeface="Bobby Jones Soft"/>
                <a:sym typeface="Bobby Jones Soft"/>
              </a:rPr>
              <a:t>Green Sync</a:t>
            </a:r>
          </a:p>
        </p:txBody>
      </p:sp>
      <p:sp>
        <p:nvSpPr>
          <p:cNvPr name="Freeform 13" id="13"/>
          <p:cNvSpPr/>
          <p:nvPr/>
        </p:nvSpPr>
        <p:spPr>
          <a:xfrm flipH="false" flipV="false" rot="0">
            <a:off x="-51140" y="4272422"/>
            <a:ext cx="4894512" cy="6797933"/>
          </a:xfrm>
          <a:custGeom>
            <a:avLst/>
            <a:gdLst/>
            <a:ahLst/>
            <a:cxnLst/>
            <a:rect r="r" b="b" t="t" l="l"/>
            <a:pathLst>
              <a:path h="6797933" w="4894512">
                <a:moveTo>
                  <a:pt x="0" y="0"/>
                </a:moveTo>
                <a:lnTo>
                  <a:pt x="4894512" y="0"/>
                </a:lnTo>
                <a:lnTo>
                  <a:pt x="4894512" y="6797934"/>
                </a:lnTo>
                <a:lnTo>
                  <a:pt x="0" y="67979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4" id="14"/>
          <p:cNvPicPr>
            <a:picLocks noChangeAspect="true"/>
          </p:cNvPicPr>
          <p:nvPr/>
        </p:nvPicPr>
        <p:blipFill>
          <a:blip r:embed="rId15"/>
          <a:srcRect l="0" t="0" r="0" b="0"/>
          <a:stretch>
            <a:fillRect/>
          </a:stretch>
        </p:blipFill>
        <p:spPr>
          <a:xfrm flipH="false" flipV="false" rot="0">
            <a:off x="8361069" y="3138576"/>
            <a:ext cx="17796462" cy="10010510"/>
          </a:xfrm>
          <a:prstGeom prst="rect">
            <a:avLst/>
          </a:prstGeom>
        </p:spPr>
      </p:pic>
      <p:sp>
        <p:nvSpPr>
          <p:cNvPr name="TextBox 15" id="15"/>
          <p:cNvSpPr txBox="true"/>
          <p:nvPr/>
        </p:nvSpPr>
        <p:spPr>
          <a:xfrm rot="0">
            <a:off x="5669360" y="5510644"/>
            <a:ext cx="7577773" cy="2160745"/>
          </a:xfrm>
          <a:prstGeom prst="rect">
            <a:avLst/>
          </a:prstGeom>
        </p:spPr>
        <p:txBody>
          <a:bodyPr anchor="t" rtlCol="false" tIns="0" lIns="0" bIns="0" rIns="0">
            <a:spAutoFit/>
          </a:bodyPr>
          <a:lstStyle/>
          <a:p>
            <a:pPr algn="ctr" marL="0" indent="0" lvl="0">
              <a:lnSpc>
                <a:spcPts val="8173"/>
              </a:lnSpc>
              <a:spcBef>
                <a:spcPct val="0"/>
              </a:spcBef>
            </a:pPr>
            <a:r>
              <a:rPr lang="en-US" sz="5838">
                <a:solidFill>
                  <a:srgbClr val="544541"/>
                </a:solidFill>
                <a:latin typeface="Jua"/>
                <a:ea typeface="Jua"/>
                <a:cs typeface="Jua"/>
                <a:sym typeface="Jua"/>
              </a:rPr>
              <a:t>Let's Clean Our Country Artificially.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344215" y="4095214"/>
            <a:ext cx="7490235" cy="3970386"/>
            <a:chOff x="0" y="0"/>
            <a:chExt cx="1955641" cy="1036636"/>
          </a:xfrm>
        </p:grpSpPr>
        <p:sp>
          <p:nvSpPr>
            <p:cNvPr name="Freeform 4" id="4"/>
            <p:cNvSpPr/>
            <p:nvPr/>
          </p:nvSpPr>
          <p:spPr>
            <a:xfrm flipH="false" flipV="false" rot="0">
              <a:off x="0" y="0"/>
              <a:ext cx="1955641" cy="1036636"/>
            </a:xfrm>
            <a:custGeom>
              <a:avLst/>
              <a:gdLst/>
              <a:ahLst/>
              <a:cxnLst/>
              <a:rect r="r" b="b" t="t" l="l"/>
              <a:pathLst>
                <a:path h="1036636" w="1955641">
                  <a:moveTo>
                    <a:pt x="52714" y="0"/>
                  </a:moveTo>
                  <a:lnTo>
                    <a:pt x="1902928" y="0"/>
                  </a:lnTo>
                  <a:cubicBezTo>
                    <a:pt x="1916908" y="0"/>
                    <a:pt x="1930316" y="5554"/>
                    <a:pt x="1940202" y="15439"/>
                  </a:cubicBezTo>
                  <a:cubicBezTo>
                    <a:pt x="1950088" y="25325"/>
                    <a:pt x="1955641" y="38733"/>
                    <a:pt x="1955641" y="52714"/>
                  </a:cubicBezTo>
                  <a:lnTo>
                    <a:pt x="1955641" y="983923"/>
                  </a:lnTo>
                  <a:cubicBezTo>
                    <a:pt x="1955641" y="997903"/>
                    <a:pt x="1950088" y="1011311"/>
                    <a:pt x="1940202" y="1021197"/>
                  </a:cubicBezTo>
                  <a:cubicBezTo>
                    <a:pt x="1930316" y="1031083"/>
                    <a:pt x="1916908" y="1036636"/>
                    <a:pt x="1902928" y="1036636"/>
                  </a:cubicBezTo>
                  <a:lnTo>
                    <a:pt x="52714" y="1036636"/>
                  </a:lnTo>
                  <a:cubicBezTo>
                    <a:pt x="38733" y="1036636"/>
                    <a:pt x="25325" y="1031083"/>
                    <a:pt x="15439" y="1021197"/>
                  </a:cubicBezTo>
                  <a:cubicBezTo>
                    <a:pt x="5554" y="1011311"/>
                    <a:pt x="0" y="997903"/>
                    <a:pt x="0" y="983923"/>
                  </a:cubicBezTo>
                  <a:lnTo>
                    <a:pt x="0" y="52714"/>
                  </a:lnTo>
                  <a:cubicBezTo>
                    <a:pt x="0" y="38733"/>
                    <a:pt x="5554" y="25325"/>
                    <a:pt x="15439" y="15439"/>
                  </a:cubicBezTo>
                  <a:cubicBezTo>
                    <a:pt x="25325" y="5554"/>
                    <a:pt x="38733" y="0"/>
                    <a:pt x="52714" y="0"/>
                  </a:cubicBezTo>
                  <a:close/>
                </a:path>
              </a:pathLst>
            </a:custGeom>
            <a:solidFill>
              <a:srgbClr val="FFFFFF"/>
            </a:solidFill>
          </p:spPr>
        </p:sp>
        <p:sp>
          <p:nvSpPr>
            <p:cNvPr name="TextBox 5" id="5"/>
            <p:cNvSpPr txBox="true"/>
            <p:nvPr/>
          </p:nvSpPr>
          <p:spPr>
            <a:xfrm>
              <a:off x="0" y="-47625"/>
              <a:ext cx="1955641" cy="1084261"/>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0">
            <a:off x="9453550" y="4120573"/>
            <a:ext cx="7490235" cy="3970386"/>
            <a:chOff x="0" y="0"/>
            <a:chExt cx="1955641" cy="1036636"/>
          </a:xfrm>
        </p:grpSpPr>
        <p:sp>
          <p:nvSpPr>
            <p:cNvPr name="Freeform 7" id="7"/>
            <p:cNvSpPr/>
            <p:nvPr/>
          </p:nvSpPr>
          <p:spPr>
            <a:xfrm flipH="false" flipV="false" rot="0">
              <a:off x="0" y="0"/>
              <a:ext cx="1955641" cy="1036636"/>
            </a:xfrm>
            <a:custGeom>
              <a:avLst/>
              <a:gdLst/>
              <a:ahLst/>
              <a:cxnLst/>
              <a:rect r="r" b="b" t="t" l="l"/>
              <a:pathLst>
                <a:path h="1036636" w="1955641">
                  <a:moveTo>
                    <a:pt x="52714" y="0"/>
                  </a:moveTo>
                  <a:lnTo>
                    <a:pt x="1902928" y="0"/>
                  </a:lnTo>
                  <a:cubicBezTo>
                    <a:pt x="1916908" y="0"/>
                    <a:pt x="1930316" y="5554"/>
                    <a:pt x="1940202" y="15439"/>
                  </a:cubicBezTo>
                  <a:cubicBezTo>
                    <a:pt x="1950088" y="25325"/>
                    <a:pt x="1955641" y="38733"/>
                    <a:pt x="1955641" y="52714"/>
                  </a:cubicBezTo>
                  <a:lnTo>
                    <a:pt x="1955641" y="983923"/>
                  </a:lnTo>
                  <a:cubicBezTo>
                    <a:pt x="1955641" y="997903"/>
                    <a:pt x="1950088" y="1011311"/>
                    <a:pt x="1940202" y="1021197"/>
                  </a:cubicBezTo>
                  <a:cubicBezTo>
                    <a:pt x="1930316" y="1031083"/>
                    <a:pt x="1916908" y="1036636"/>
                    <a:pt x="1902928" y="1036636"/>
                  </a:cubicBezTo>
                  <a:lnTo>
                    <a:pt x="52714" y="1036636"/>
                  </a:lnTo>
                  <a:cubicBezTo>
                    <a:pt x="38733" y="1036636"/>
                    <a:pt x="25325" y="1031083"/>
                    <a:pt x="15439" y="1021197"/>
                  </a:cubicBezTo>
                  <a:cubicBezTo>
                    <a:pt x="5554" y="1011311"/>
                    <a:pt x="0" y="997903"/>
                    <a:pt x="0" y="983923"/>
                  </a:cubicBezTo>
                  <a:lnTo>
                    <a:pt x="0" y="52714"/>
                  </a:lnTo>
                  <a:cubicBezTo>
                    <a:pt x="0" y="38733"/>
                    <a:pt x="5554" y="25325"/>
                    <a:pt x="15439" y="15439"/>
                  </a:cubicBezTo>
                  <a:cubicBezTo>
                    <a:pt x="25325" y="5554"/>
                    <a:pt x="38733" y="0"/>
                    <a:pt x="52714" y="0"/>
                  </a:cubicBezTo>
                  <a:close/>
                </a:path>
              </a:pathLst>
            </a:custGeom>
            <a:solidFill>
              <a:srgbClr val="FFFFFF"/>
            </a:solidFill>
          </p:spPr>
        </p:sp>
        <p:sp>
          <p:nvSpPr>
            <p:cNvPr name="TextBox 8" id="8"/>
            <p:cNvSpPr txBox="true"/>
            <p:nvPr/>
          </p:nvSpPr>
          <p:spPr>
            <a:xfrm>
              <a:off x="0" y="-47625"/>
              <a:ext cx="1955641" cy="1084261"/>
            </a:xfrm>
            <a:prstGeom prst="rect">
              <a:avLst/>
            </a:prstGeom>
          </p:spPr>
          <p:txBody>
            <a:bodyPr anchor="ctr" rtlCol="false" tIns="50800" lIns="50800" bIns="50800" rIns="50800"/>
            <a:lstStyle/>
            <a:p>
              <a:pPr algn="ctr">
                <a:lnSpc>
                  <a:spcPts val="3266"/>
                </a:lnSpc>
              </a:pPr>
            </a:p>
          </p:txBody>
        </p:sp>
      </p:grpSp>
      <p:sp>
        <p:nvSpPr>
          <p:cNvPr name="Freeform 9" id="9"/>
          <p:cNvSpPr/>
          <p:nvPr/>
        </p:nvSpPr>
        <p:spPr>
          <a:xfrm flipH="false" flipV="false" rot="0">
            <a:off x="7171393" y="8846806"/>
            <a:ext cx="3945213" cy="631234"/>
          </a:xfrm>
          <a:custGeom>
            <a:avLst/>
            <a:gdLst/>
            <a:ahLst/>
            <a:cxnLst/>
            <a:rect r="r" b="b" t="t" l="l"/>
            <a:pathLst>
              <a:path h="631234" w="3945213">
                <a:moveTo>
                  <a:pt x="0" y="0"/>
                </a:moveTo>
                <a:lnTo>
                  <a:pt x="3945214" y="0"/>
                </a:lnTo>
                <a:lnTo>
                  <a:pt x="3945214" y="631234"/>
                </a:lnTo>
                <a:lnTo>
                  <a:pt x="0" y="631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3554876" y="-1679074"/>
            <a:ext cx="5775402" cy="6905372"/>
          </a:xfrm>
          <a:custGeom>
            <a:avLst/>
            <a:gdLst/>
            <a:ahLst/>
            <a:cxnLst/>
            <a:rect r="r" b="b" t="t" l="l"/>
            <a:pathLst>
              <a:path h="6905372" w="5775402">
                <a:moveTo>
                  <a:pt x="0" y="0"/>
                </a:moveTo>
                <a:lnTo>
                  <a:pt x="5775403" y="0"/>
                </a:lnTo>
                <a:lnTo>
                  <a:pt x="5775403" y="6905372"/>
                </a:lnTo>
                <a:lnTo>
                  <a:pt x="0" y="69053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30501" y="-1463718"/>
            <a:ext cx="5586102" cy="6607218"/>
          </a:xfrm>
          <a:custGeom>
            <a:avLst/>
            <a:gdLst/>
            <a:ahLst/>
            <a:cxnLst/>
            <a:rect r="r" b="b" t="t" l="l"/>
            <a:pathLst>
              <a:path h="6607218" w="5586102">
                <a:moveTo>
                  <a:pt x="0" y="0"/>
                </a:moveTo>
                <a:lnTo>
                  <a:pt x="5586102" y="0"/>
                </a:lnTo>
                <a:lnTo>
                  <a:pt x="5586102" y="6607218"/>
                </a:lnTo>
                <a:lnTo>
                  <a:pt x="0" y="6607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137266" y="970885"/>
            <a:ext cx="10013468" cy="2626841"/>
          </a:xfrm>
          <a:prstGeom prst="rect">
            <a:avLst/>
          </a:prstGeom>
        </p:spPr>
        <p:txBody>
          <a:bodyPr anchor="t" rtlCol="false" tIns="0" lIns="0" bIns="0" rIns="0">
            <a:spAutoFit/>
          </a:bodyPr>
          <a:lstStyle/>
          <a:p>
            <a:pPr algn="ctr" marL="0" indent="0" lvl="0">
              <a:lnSpc>
                <a:spcPts val="10043"/>
              </a:lnSpc>
            </a:pPr>
            <a:r>
              <a:rPr lang="en-US" sz="10043">
                <a:solidFill>
                  <a:srgbClr val="FFFFFF"/>
                </a:solidFill>
                <a:latin typeface="Bobby Jones Soft"/>
                <a:ea typeface="Bobby Jones Soft"/>
                <a:cs typeface="Bobby Jones Soft"/>
                <a:sym typeface="Bobby Jones Soft"/>
              </a:rPr>
              <a:t>Solution Approach</a:t>
            </a:r>
          </a:p>
        </p:txBody>
      </p:sp>
      <p:sp>
        <p:nvSpPr>
          <p:cNvPr name="TextBox 13" id="13"/>
          <p:cNvSpPr txBox="true"/>
          <p:nvPr/>
        </p:nvSpPr>
        <p:spPr>
          <a:xfrm rot="0">
            <a:off x="1662550" y="5476002"/>
            <a:ext cx="6816954" cy="1421366"/>
          </a:xfrm>
          <a:prstGeom prst="rect">
            <a:avLst/>
          </a:prstGeom>
        </p:spPr>
        <p:txBody>
          <a:bodyPr anchor="t" rtlCol="false" tIns="0" lIns="0" bIns="0" rIns="0">
            <a:spAutoFit/>
          </a:bodyPr>
          <a:lstStyle/>
          <a:p>
            <a:pPr algn="just" marL="527668" indent="-263834" lvl="1">
              <a:lnSpc>
                <a:spcPts val="3666"/>
              </a:lnSpc>
              <a:buFont typeface="Arial"/>
              <a:buChar char="•"/>
            </a:pPr>
            <a:r>
              <a:rPr lang="en-US" sz="2444">
                <a:solidFill>
                  <a:srgbClr val="544541"/>
                </a:solidFill>
                <a:latin typeface="Jua"/>
                <a:ea typeface="Jua"/>
                <a:cs typeface="Jua"/>
                <a:sym typeface="Jua"/>
              </a:rPr>
              <a:t>Improved dataset with diverse waste images.</a:t>
            </a:r>
          </a:p>
          <a:p>
            <a:pPr algn="just" marL="527668" indent="-263834" lvl="1">
              <a:lnSpc>
                <a:spcPts val="3666"/>
              </a:lnSpc>
              <a:buFont typeface="Arial"/>
              <a:buChar char="•"/>
            </a:pPr>
            <a:r>
              <a:rPr lang="en-US" sz="2444">
                <a:solidFill>
                  <a:srgbClr val="544541"/>
                </a:solidFill>
                <a:latin typeface="Jua"/>
                <a:ea typeface="Jua"/>
                <a:cs typeface="Jua"/>
                <a:sym typeface="Jua"/>
              </a:rPr>
              <a:t>Enhanced Image Processing: Noise reduction techniques for better clarity.</a:t>
            </a:r>
          </a:p>
        </p:txBody>
      </p:sp>
      <p:sp>
        <p:nvSpPr>
          <p:cNvPr name="TextBox 14" id="14"/>
          <p:cNvSpPr txBox="true"/>
          <p:nvPr/>
        </p:nvSpPr>
        <p:spPr>
          <a:xfrm rot="0">
            <a:off x="1991685" y="4587830"/>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ea typeface="Bobby Jones Soft"/>
                <a:cs typeface="Bobby Jones Soft"/>
                <a:sym typeface="Bobby Jones Soft"/>
              </a:rPr>
              <a:t>AI Model Training</a:t>
            </a:r>
          </a:p>
        </p:txBody>
      </p:sp>
      <p:sp>
        <p:nvSpPr>
          <p:cNvPr name="TextBox 15" id="15"/>
          <p:cNvSpPr txBox="true"/>
          <p:nvPr/>
        </p:nvSpPr>
        <p:spPr>
          <a:xfrm rot="0">
            <a:off x="9954758" y="5411836"/>
            <a:ext cx="6487819" cy="2225953"/>
          </a:xfrm>
          <a:prstGeom prst="rect">
            <a:avLst/>
          </a:prstGeom>
        </p:spPr>
        <p:txBody>
          <a:bodyPr anchor="t" rtlCol="false" tIns="0" lIns="0" bIns="0" rIns="0">
            <a:spAutoFit/>
          </a:bodyPr>
          <a:lstStyle/>
          <a:p>
            <a:pPr algn="just" marL="502191" indent="-251095" lvl="1">
              <a:lnSpc>
                <a:spcPts val="3489"/>
              </a:lnSpc>
              <a:buFont typeface="Arial"/>
              <a:buChar char="•"/>
            </a:pPr>
            <a:r>
              <a:rPr lang="en-US" sz="2326">
                <a:solidFill>
                  <a:srgbClr val="544541"/>
                </a:solidFill>
                <a:latin typeface="Jua"/>
                <a:ea typeface="Jua"/>
                <a:cs typeface="Jua"/>
                <a:sym typeface="Jua"/>
              </a:rPr>
              <a:t>Accurate mapping of waste locations to prevent duplicate reporting.</a:t>
            </a:r>
          </a:p>
          <a:p>
            <a:pPr algn="just" marL="502191" indent="-251095" lvl="1">
              <a:lnSpc>
                <a:spcPts val="3489"/>
              </a:lnSpc>
              <a:buFont typeface="Arial"/>
              <a:buChar char="•"/>
            </a:pPr>
            <a:r>
              <a:rPr lang="en-US" sz="2326">
                <a:solidFill>
                  <a:srgbClr val="544541"/>
                </a:solidFill>
                <a:latin typeface="Jua"/>
                <a:ea typeface="Jua"/>
                <a:cs typeface="Jua"/>
                <a:sym typeface="Jua"/>
              </a:rPr>
              <a:t>Automated Alerts: Smart notification system for the worker team based on priority and proximity.</a:t>
            </a:r>
          </a:p>
        </p:txBody>
      </p:sp>
      <p:sp>
        <p:nvSpPr>
          <p:cNvPr name="TextBox 16" id="16"/>
          <p:cNvSpPr txBox="true"/>
          <p:nvPr/>
        </p:nvSpPr>
        <p:spPr>
          <a:xfrm rot="0">
            <a:off x="9954758" y="4640418"/>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ea typeface="Bobby Jones Soft"/>
                <a:cs typeface="Bobby Jones Soft"/>
                <a:sym typeface="Bobby Jones Soft"/>
              </a:rPr>
              <a:t>GPS Optimization</a:t>
            </a:r>
          </a:p>
        </p:txBody>
      </p:sp>
      <p:sp>
        <p:nvSpPr>
          <p:cNvPr name="Freeform 17" id="17"/>
          <p:cNvSpPr/>
          <p:nvPr/>
        </p:nvSpPr>
        <p:spPr>
          <a:xfrm flipH="false" flipV="false" rot="0">
            <a:off x="11694583" y="8065600"/>
            <a:ext cx="7315200" cy="3764003"/>
          </a:xfrm>
          <a:custGeom>
            <a:avLst/>
            <a:gdLst/>
            <a:ahLst/>
            <a:cxnLst/>
            <a:rect r="r" b="b" t="t" l="l"/>
            <a:pathLst>
              <a:path h="3764003" w="7315200">
                <a:moveTo>
                  <a:pt x="0" y="0"/>
                </a:moveTo>
                <a:lnTo>
                  <a:pt x="7315200" y="0"/>
                </a:lnTo>
                <a:lnTo>
                  <a:pt x="7315200" y="3764003"/>
                </a:lnTo>
                <a:lnTo>
                  <a:pt x="0" y="37640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721783" y="7890201"/>
            <a:ext cx="7028385" cy="4114800"/>
          </a:xfrm>
          <a:custGeom>
            <a:avLst/>
            <a:gdLst/>
            <a:ahLst/>
            <a:cxnLst/>
            <a:rect r="r" b="b" t="t" l="l"/>
            <a:pathLst>
              <a:path h="4114800" w="7028385">
                <a:moveTo>
                  <a:pt x="0" y="0"/>
                </a:moveTo>
                <a:lnTo>
                  <a:pt x="7028385" y="0"/>
                </a:lnTo>
                <a:lnTo>
                  <a:pt x="702838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4594362" y="2753212"/>
            <a:ext cx="9099275" cy="6954332"/>
            <a:chOff x="0" y="0"/>
            <a:chExt cx="2375749" cy="1815721"/>
          </a:xfrm>
        </p:grpSpPr>
        <p:sp>
          <p:nvSpPr>
            <p:cNvPr name="Freeform 4" id="4"/>
            <p:cNvSpPr/>
            <p:nvPr/>
          </p:nvSpPr>
          <p:spPr>
            <a:xfrm flipH="false" flipV="false" rot="0">
              <a:off x="0" y="0"/>
              <a:ext cx="2375749" cy="1815721"/>
            </a:xfrm>
            <a:custGeom>
              <a:avLst/>
              <a:gdLst/>
              <a:ahLst/>
              <a:cxnLst/>
              <a:rect r="r" b="b" t="t" l="l"/>
              <a:pathLst>
                <a:path h="1815721" w="2375749">
                  <a:moveTo>
                    <a:pt x="43392" y="0"/>
                  </a:moveTo>
                  <a:lnTo>
                    <a:pt x="2332357" y="0"/>
                  </a:lnTo>
                  <a:cubicBezTo>
                    <a:pt x="2356322" y="0"/>
                    <a:pt x="2375749" y="19427"/>
                    <a:pt x="2375749" y="43392"/>
                  </a:cubicBezTo>
                  <a:lnTo>
                    <a:pt x="2375749" y="1772329"/>
                  </a:lnTo>
                  <a:cubicBezTo>
                    <a:pt x="2375749" y="1796294"/>
                    <a:pt x="2356322" y="1815721"/>
                    <a:pt x="2332357" y="1815721"/>
                  </a:cubicBezTo>
                  <a:lnTo>
                    <a:pt x="43392" y="1815721"/>
                  </a:lnTo>
                  <a:cubicBezTo>
                    <a:pt x="19427" y="1815721"/>
                    <a:pt x="0" y="1796294"/>
                    <a:pt x="0" y="1772329"/>
                  </a:cubicBezTo>
                  <a:lnTo>
                    <a:pt x="0" y="43392"/>
                  </a:lnTo>
                  <a:cubicBezTo>
                    <a:pt x="0" y="19427"/>
                    <a:pt x="19427" y="0"/>
                    <a:pt x="43392" y="0"/>
                  </a:cubicBezTo>
                  <a:close/>
                </a:path>
              </a:pathLst>
            </a:custGeom>
            <a:solidFill>
              <a:srgbClr val="FFFFFF"/>
            </a:solidFill>
          </p:spPr>
        </p:sp>
        <p:sp>
          <p:nvSpPr>
            <p:cNvPr name="TextBox 5" id="5"/>
            <p:cNvSpPr txBox="true"/>
            <p:nvPr/>
          </p:nvSpPr>
          <p:spPr>
            <a:xfrm>
              <a:off x="0" y="-47625"/>
              <a:ext cx="2375749" cy="1863346"/>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0">
            <a:off x="7171393" y="8846806"/>
            <a:ext cx="3945213" cy="631234"/>
          </a:xfrm>
          <a:custGeom>
            <a:avLst/>
            <a:gdLst/>
            <a:ahLst/>
            <a:cxnLst/>
            <a:rect r="r" b="b" t="t" l="l"/>
            <a:pathLst>
              <a:path h="631234" w="3945213">
                <a:moveTo>
                  <a:pt x="0" y="0"/>
                </a:moveTo>
                <a:lnTo>
                  <a:pt x="3945214" y="0"/>
                </a:lnTo>
                <a:lnTo>
                  <a:pt x="3945214" y="631234"/>
                </a:lnTo>
                <a:lnTo>
                  <a:pt x="0" y="6312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554876" y="-1679074"/>
            <a:ext cx="5775402" cy="6905372"/>
          </a:xfrm>
          <a:custGeom>
            <a:avLst/>
            <a:gdLst/>
            <a:ahLst/>
            <a:cxnLst/>
            <a:rect r="r" b="b" t="t" l="l"/>
            <a:pathLst>
              <a:path h="6905372" w="5775402">
                <a:moveTo>
                  <a:pt x="0" y="0"/>
                </a:moveTo>
                <a:lnTo>
                  <a:pt x="5775403" y="0"/>
                </a:lnTo>
                <a:lnTo>
                  <a:pt x="5775403" y="6905372"/>
                </a:lnTo>
                <a:lnTo>
                  <a:pt x="0" y="69053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30501" y="-1463718"/>
            <a:ext cx="5586102" cy="6607218"/>
          </a:xfrm>
          <a:custGeom>
            <a:avLst/>
            <a:gdLst/>
            <a:ahLst/>
            <a:cxnLst/>
            <a:rect r="r" b="b" t="t" l="l"/>
            <a:pathLst>
              <a:path h="6607218" w="5586102">
                <a:moveTo>
                  <a:pt x="0" y="0"/>
                </a:moveTo>
                <a:lnTo>
                  <a:pt x="5586102" y="0"/>
                </a:lnTo>
                <a:lnTo>
                  <a:pt x="5586102" y="6607218"/>
                </a:lnTo>
                <a:lnTo>
                  <a:pt x="0" y="6607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37266" y="970885"/>
            <a:ext cx="10013468" cy="1360016"/>
          </a:xfrm>
          <a:prstGeom prst="rect">
            <a:avLst/>
          </a:prstGeom>
        </p:spPr>
        <p:txBody>
          <a:bodyPr anchor="t" rtlCol="false" tIns="0" lIns="0" bIns="0" rIns="0">
            <a:spAutoFit/>
          </a:bodyPr>
          <a:lstStyle/>
          <a:p>
            <a:pPr algn="ctr" marL="0" indent="0" lvl="0">
              <a:lnSpc>
                <a:spcPts val="10043"/>
              </a:lnSpc>
            </a:pPr>
            <a:r>
              <a:rPr lang="en-US" sz="10043">
                <a:solidFill>
                  <a:srgbClr val="FFFFFF"/>
                </a:solidFill>
                <a:latin typeface="Bobby Jones Soft"/>
                <a:ea typeface="Bobby Jones Soft"/>
                <a:cs typeface="Bobby Jones Soft"/>
                <a:sym typeface="Bobby Jones Soft"/>
              </a:rPr>
              <a:t>Conclusion</a:t>
            </a:r>
          </a:p>
        </p:txBody>
      </p:sp>
      <p:sp>
        <p:nvSpPr>
          <p:cNvPr name="TextBox 10" id="10"/>
          <p:cNvSpPr txBox="true"/>
          <p:nvPr/>
        </p:nvSpPr>
        <p:spPr>
          <a:xfrm rot="0">
            <a:off x="5596761" y="3028710"/>
            <a:ext cx="6816954" cy="6678833"/>
          </a:xfrm>
          <a:prstGeom prst="rect">
            <a:avLst/>
          </a:prstGeom>
        </p:spPr>
        <p:txBody>
          <a:bodyPr anchor="t" rtlCol="false" tIns="0" lIns="0" bIns="0" rIns="0">
            <a:spAutoFit/>
          </a:bodyPr>
          <a:lstStyle/>
          <a:p>
            <a:pPr algn="just" marL="635616" indent="-317808" lvl="1">
              <a:lnSpc>
                <a:spcPts val="4416"/>
              </a:lnSpc>
              <a:buFont typeface="Arial"/>
              <a:buChar char="•"/>
            </a:pPr>
            <a:r>
              <a:rPr lang="en-US" sz="2944">
                <a:solidFill>
                  <a:srgbClr val="544541"/>
                </a:solidFill>
                <a:latin typeface="Jua"/>
                <a:ea typeface="Jua"/>
                <a:cs typeface="Jua"/>
                <a:sym typeface="Jua"/>
              </a:rPr>
              <a:t>Efficiency: AI reduces manual inspections, speeding up waste management.</a:t>
            </a:r>
          </a:p>
          <a:p>
            <a:pPr algn="just" marL="635616" indent="-317808" lvl="1">
              <a:lnSpc>
                <a:spcPts val="4416"/>
              </a:lnSpc>
              <a:buFont typeface="Arial"/>
              <a:buChar char="•"/>
            </a:pPr>
            <a:r>
              <a:rPr lang="en-US" sz="2944">
                <a:solidFill>
                  <a:srgbClr val="544541"/>
                </a:solidFill>
                <a:latin typeface="Jua"/>
                <a:ea typeface="Jua"/>
                <a:cs typeface="Jua"/>
                <a:sym typeface="Jua"/>
              </a:rPr>
              <a:t>Accuracy: Better waste detection ensures targeted clean-up efforts.</a:t>
            </a:r>
          </a:p>
          <a:p>
            <a:pPr algn="just" marL="635616" indent="-317808" lvl="1">
              <a:lnSpc>
                <a:spcPts val="4416"/>
              </a:lnSpc>
              <a:buFont typeface="Arial"/>
              <a:buChar char="•"/>
            </a:pPr>
            <a:r>
              <a:rPr lang="en-US" sz="2944">
                <a:solidFill>
                  <a:srgbClr val="544541"/>
                </a:solidFill>
                <a:latin typeface="Jua"/>
                <a:ea typeface="Jua"/>
                <a:cs typeface="Jua"/>
                <a:sym typeface="Jua"/>
              </a:rPr>
              <a:t>Scalability: Can be expanded to larger areas, improving city-wide waste management.</a:t>
            </a:r>
          </a:p>
          <a:p>
            <a:pPr algn="just" marL="635616" indent="-317808" lvl="1">
              <a:lnSpc>
                <a:spcPts val="4416"/>
              </a:lnSpc>
              <a:buFont typeface="Arial"/>
              <a:buChar char="•"/>
            </a:pPr>
            <a:r>
              <a:rPr lang="en-US" sz="2944">
                <a:solidFill>
                  <a:srgbClr val="544541"/>
                </a:solidFill>
                <a:latin typeface="Jua"/>
                <a:ea typeface="Jua"/>
                <a:cs typeface="Jua"/>
                <a:sym typeface="Jua"/>
              </a:rPr>
              <a:t>Impact: A cleaner environment with reduced human effort in waste identification.</a:t>
            </a:r>
          </a:p>
          <a:p>
            <a:pPr algn="just">
              <a:lnSpc>
                <a:spcPts val="4416"/>
              </a:lnSpc>
            </a:pPr>
          </a:p>
        </p:txBody>
      </p:sp>
      <p:sp>
        <p:nvSpPr>
          <p:cNvPr name="Freeform 11" id="11"/>
          <p:cNvSpPr/>
          <p:nvPr/>
        </p:nvSpPr>
        <p:spPr>
          <a:xfrm flipH="false" flipV="false" rot="0">
            <a:off x="11694583" y="8065600"/>
            <a:ext cx="7315200" cy="3764003"/>
          </a:xfrm>
          <a:custGeom>
            <a:avLst/>
            <a:gdLst/>
            <a:ahLst/>
            <a:cxnLst/>
            <a:rect r="r" b="b" t="t" l="l"/>
            <a:pathLst>
              <a:path h="3764003" w="7315200">
                <a:moveTo>
                  <a:pt x="0" y="0"/>
                </a:moveTo>
                <a:lnTo>
                  <a:pt x="7315200" y="0"/>
                </a:lnTo>
                <a:lnTo>
                  <a:pt x="7315200" y="3764003"/>
                </a:lnTo>
                <a:lnTo>
                  <a:pt x="0" y="37640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21783" y="7890201"/>
            <a:ext cx="7028385" cy="4114800"/>
          </a:xfrm>
          <a:custGeom>
            <a:avLst/>
            <a:gdLst/>
            <a:ahLst/>
            <a:cxnLst/>
            <a:rect r="r" b="b" t="t" l="l"/>
            <a:pathLst>
              <a:path h="4114800" w="7028385">
                <a:moveTo>
                  <a:pt x="0" y="0"/>
                </a:moveTo>
                <a:lnTo>
                  <a:pt x="7028385" y="0"/>
                </a:lnTo>
                <a:lnTo>
                  <a:pt x="702838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89729">
            <a:off x="-501512" y="9516832"/>
            <a:ext cx="19919519" cy="8229600"/>
            <a:chOff x="0" y="0"/>
            <a:chExt cx="5377540" cy="2221690"/>
          </a:xfrm>
        </p:grpSpPr>
        <p:sp>
          <p:nvSpPr>
            <p:cNvPr name="Freeform 4" id="4"/>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5" id="5"/>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0">
            <a:off x="-2987373" y="500001"/>
            <a:ext cx="8717441" cy="12890856"/>
          </a:xfrm>
          <a:custGeom>
            <a:avLst/>
            <a:gdLst/>
            <a:ahLst/>
            <a:cxnLst/>
            <a:rect r="r" b="b" t="t" l="l"/>
            <a:pathLst>
              <a:path h="12890856" w="8717441">
                <a:moveTo>
                  <a:pt x="0" y="0"/>
                </a:moveTo>
                <a:lnTo>
                  <a:pt x="8717441" y="0"/>
                </a:lnTo>
                <a:lnTo>
                  <a:pt x="8717441" y="12890856"/>
                </a:lnTo>
                <a:lnTo>
                  <a:pt x="0" y="128908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771098" y="3673630"/>
            <a:ext cx="14745804" cy="3054041"/>
          </a:xfrm>
          <a:prstGeom prst="rect">
            <a:avLst/>
          </a:prstGeom>
        </p:spPr>
        <p:txBody>
          <a:bodyPr anchor="t" rtlCol="false" tIns="0" lIns="0" bIns="0" rIns="0">
            <a:spAutoFit/>
          </a:bodyPr>
          <a:lstStyle/>
          <a:p>
            <a:pPr algn="ctr">
              <a:lnSpc>
                <a:spcPts val="11717"/>
              </a:lnSpc>
            </a:pPr>
            <a:r>
              <a:rPr lang="en-US" sz="11054">
                <a:solidFill>
                  <a:srgbClr val="FFFFFF"/>
                </a:solidFill>
                <a:latin typeface="Bobby Jones Soft"/>
                <a:ea typeface="Bobby Jones Soft"/>
                <a:cs typeface="Bobby Jones Soft"/>
                <a:sym typeface="Bobby Jones Soft"/>
              </a:rPr>
              <a:t>Thank You</a:t>
            </a:r>
          </a:p>
          <a:p>
            <a:pPr algn="ctr">
              <a:lnSpc>
                <a:spcPts val="11717"/>
              </a:lnSpc>
            </a:pPr>
            <a:r>
              <a:rPr lang="en-US" sz="11054">
                <a:solidFill>
                  <a:srgbClr val="FFFFFF"/>
                </a:solidFill>
                <a:latin typeface="Bobby Jones Soft"/>
                <a:ea typeface="Bobby Jones Soft"/>
                <a:cs typeface="Bobby Jones Soft"/>
                <a:sym typeface="Bobby Jones Soft"/>
              </a:rPr>
              <a:t>Have a Great Day</a:t>
            </a:r>
          </a:p>
        </p:txBody>
      </p:sp>
      <p:sp>
        <p:nvSpPr>
          <p:cNvPr name="Freeform 8" id="8"/>
          <p:cNvSpPr/>
          <p:nvPr/>
        </p:nvSpPr>
        <p:spPr>
          <a:xfrm flipH="false" flipV="false" rot="360481">
            <a:off x="1888612" y="6892144"/>
            <a:ext cx="2904948" cy="2397903"/>
          </a:xfrm>
          <a:custGeom>
            <a:avLst/>
            <a:gdLst/>
            <a:ahLst/>
            <a:cxnLst/>
            <a:rect r="r" b="b" t="t" l="l"/>
            <a:pathLst>
              <a:path h="2397903" w="2904948">
                <a:moveTo>
                  <a:pt x="0" y="0"/>
                </a:moveTo>
                <a:lnTo>
                  <a:pt x="2904948" y="0"/>
                </a:lnTo>
                <a:lnTo>
                  <a:pt x="2904948" y="2397903"/>
                </a:lnTo>
                <a:lnTo>
                  <a:pt x="0" y="23979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3972183" y="265410"/>
            <a:ext cx="5549820" cy="11384247"/>
          </a:xfrm>
          <a:custGeom>
            <a:avLst/>
            <a:gdLst/>
            <a:ahLst/>
            <a:cxnLst/>
            <a:rect r="r" b="b" t="t" l="l"/>
            <a:pathLst>
              <a:path h="11384247" w="5549820">
                <a:moveTo>
                  <a:pt x="0" y="0"/>
                </a:moveTo>
                <a:lnTo>
                  <a:pt x="5549821" y="0"/>
                </a:lnTo>
                <a:lnTo>
                  <a:pt x="5549821" y="11384247"/>
                </a:lnTo>
                <a:lnTo>
                  <a:pt x="0" y="11384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97799">
            <a:off x="13147324" y="1912544"/>
            <a:ext cx="2362367" cy="2087474"/>
          </a:xfrm>
          <a:custGeom>
            <a:avLst/>
            <a:gdLst/>
            <a:ahLst/>
            <a:cxnLst/>
            <a:rect r="r" b="b" t="t" l="l"/>
            <a:pathLst>
              <a:path h="2087474" w="2362367">
                <a:moveTo>
                  <a:pt x="0" y="0"/>
                </a:moveTo>
                <a:lnTo>
                  <a:pt x="2362367" y="0"/>
                </a:lnTo>
                <a:lnTo>
                  <a:pt x="2362367" y="2087473"/>
                </a:lnTo>
                <a:lnTo>
                  <a:pt x="0" y="2087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6507763" y="7607153"/>
            <a:ext cx="6049279" cy="967885"/>
          </a:xfrm>
          <a:custGeom>
            <a:avLst/>
            <a:gdLst/>
            <a:ahLst/>
            <a:cxnLst/>
            <a:rect r="r" b="b" t="t" l="l"/>
            <a:pathLst>
              <a:path h="967885" w="6049279">
                <a:moveTo>
                  <a:pt x="0" y="0"/>
                </a:moveTo>
                <a:lnTo>
                  <a:pt x="6049279" y="0"/>
                </a:lnTo>
                <a:lnTo>
                  <a:pt x="6049279" y="967885"/>
                </a:lnTo>
                <a:lnTo>
                  <a:pt x="0" y="9678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028700" y="4089378"/>
            <a:ext cx="16089949" cy="4241590"/>
            <a:chOff x="0" y="0"/>
            <a:chExt cx="4237682" cy="1117127"/>
          </a:xfrm>
        </p:grpSpPr>
        <p:sp>
          <p:nvSpPr>
            <p:cNvPr name="Freeform 4" id="4"/>
            <p:cNvSpPr/>
            <p:nvPr/>
          </p:nvSpPr>
          <p:spPr>
            <a:xfrm flipH="false" flipV="false" rot="0">
              <a:off x="0" y="0"/>
              <a:ext cx="4237682" cy="1117127"/>
            </a:xfrm>
            <a:custGeom>
              <a:avLst/>
              <a:gdLst/>
              <a:ahLst/>
              <a:cxnLst/>
              <a:rect r="r" b="b" t="t" l="l"/>
              <a:pathLst>
                <a:path h="1117127" w="4237682">
                  <a:moveTo>
                    <a:pt x="24539" y="0"/>
                  </a:moveTo>
                  <a:lnTo>
                    <a:pt x="4213142" y="0"/>
                  </a:lnTo>
                  <a:cubicBezTo>
                    <a:pt x="4226695" y="0"/>
                    <a:pt x="4237682" y="10987"/>
                    <a:pt x="4237682" y="24539"/>
                  </a:cubicBezTo>
                  <a:lnTo>
                    <a:pt x="4237682" y="1092587"/>
                  </a:lnTo>
                  <a:cubicBezTo>
                    <a:pt x="4237682" y="1099095"/>
                    <a:pt x="4235097" y="1105337"/>
                    <a:pt x="4230494" y="1109939"/>
                  </a:cubicBezTo>
                  <a:cubicBezTo>
                    <a:pt x="4225892" y="1114541"/>
                    <a:pt x="4219651" y="1117127"/>
                    <a:pt x="4213142" y="1117127"/>
                  </a:cubicBezTo>
                  <a:lnTo>
                    <a:pt x="24539" y="1117127"/>
                  </a:lnTo>
                  <a:cubicBezTo>
                    <a:pt x="10987" y="1117127"/>
                    <a:pt x="0" y="1106140"/>
                    <a:pt x="0" y="1092587"/>
                  </a:cubicBezTo>
                  <a:lnTo>
                    <a:pt x="0" y="24539"/>
                  </a:lnTo>
                  <a:cubicBezTo>
                    <a:pt x="0" y="10987"/>
                    <a:pt x="10987" y="0"/>
                    <a:pt x="24539" y="0"/>
                  </a:cubicBezTo>
                  <a:close/>
                </a:path>
              </a:pathLst>
            </a:custGeom>
            <a:solidFill>
              <a:srgbClr val="FFFFFF"/>
            </a:solidFill>
          </p:spPr>
        </p:sp>
        <p:sp>
          <p:nvSpPr>
            <p:cNvPr name="TextBox 5" id="5"/>
            <p:cNvSpPr txBox="true"/>
            <p:nvPr/>
          </p:nvSpPr>
          <p:spPr>
            <a:xfrm>
              <a:off x="0" y="-47625"/>
              <a:ext cx="4237682" cy="1164752"/>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89729">
            <a:off x="-501512" y="9516832"/>
            <a:ext cx="19919519" cy="8229600"/>
            <a:chOff x="0" y="0"/>
            <a:chExt cx="5377540" cy="2221690"/>
          </a:xfrm>
        </p:grpSpPr>
        <p:sp>
          <p:nvSpPr>
            <p:cNvPr name="Freeform 7" id="7"/>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8" id="8"/>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Freeform 9" id="9"/>
          <p:cNvSpPr/>
          <p:nvPr/>
        </p:nvSpPr>
        <p:spPr>
          <a:xfrm flipH="true" flipV="false" rot="-193883">
            <a:off x="-2544500" y="9149390"/>
            <a:ext cx="6049279" cy="967885"/>
          </a:xfrm>
          <a:custGeom>
            <a:avLst/>
            <a:gdLst/>
            <a:ahLst/>
            <a:cxnLst/>
            <a:rect r="r" b="b" t="t" l="l"/>
            <a:pathLst>
              <a:path h="967885" w="6049279">
                <a:moveTo>
                  <a:pt x="6049279" y="0"/>
                </a:moveTo>
                <a:lnTo>
                  <a:pt x="0" y="0"/>
                </a:lnTo>
                <a:lnTo>
                  <a:pt x="0" y="967885"/>
                </a:lnTo>
                <a:lnTo>
                  <a:pt x="6049279" y="967885"/>
                </a:lnTo>
                <a:lnTo>
                  <a:pt x="60492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854096" y="320830"/>
            <a:ext cx="13629357" cy="2068952"/>
          </a:xfrm>
          <a:prstGeom prst="rect">
            <a:avLst/>
          </a:prstGeom>
        </p:spPr>
        <p:txBody>
          <a:bodyPr anchor="t" rtlCol="false" tIns="0" lIns="0" bIns="0" rIns="0">
            <a:spAutoFit/>
          </a:bodyPr>
          <a:lstStyle/>
          <a:p>
            <a:pPr algn="ctr" marL="0" indent="0" lvl="0">
              <a:lnSpc>
                <a:spcPts val="16688"/>
              </a:lnSpc>
              <a:spcBef>
                <a:spcPct val="0"/>
              </a:spcBef>
            </a:pPr>
            <a:r>
              <a:rPr lang="en-US" sz="11920">
                <a:solidFill>
                  <a:srgbClr val="FFFFFF"/>
                </a:solidFill>
                <a:latin typeface="Bobby Jones Soft"/>
                <a:ea typeface="Bobby Jones Soft"/>
                <a:cs typeface="Bobby Jones Soft"/>
                <a:sym typeface="Bobby Jones Soft"/>
              </a:rPr>
              <a:t>Group Members:</a:t>
            </a:r>
          </a:p>
        </p:txBody>
      </p:sp>
      <p:sp>
        <p:nvSpPr>
          <p:cNvPr name="Freeform 11" id="11"/>
          <p:cNvSpPr/>
          <p:nvPr/>
        </p:nvSpPr>
        <p:spPr>
          <a:xfrm flipH="false" flipV="false" rot="0">
            <a:off x="-1231334" y="1498466"/>
            <a:ext cx="3422948" cy="9710491"/>
          </a:xfrm>
          <a:custGeom>
            <a:avLst/>
            <a:gdLst/>
            <a:ahLst/>
            <a:cxnLst/>
            <a:rect r="r" b="b" t="t" l="l"/>
            <a:pathLst>
              <a:path h="9710491" w="3422948">
                <a:moveTo>
                  <a:pt x="0" y="0"/>
                </a:moveTo>
                <a:lnTo>
                  <a:pt x="3422948" y="0"/>
                </a:lnTo>
                <a:lnTo>
                  <a:pt x="3422948" y="9710490"/>
                </a:lnTo>
                <a:lnTo>
                  <a:pt x="0" y="97104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699999">
            <a:off x="-75968" y="-762897"/>
            <a:ext cx="2858512" cy="2681804"/>
          </a:xfrm>
          <a:custGeom>
            <a:avLst/>
            <a:gdLst/>
            <a:ahLst/>
            <a:cxnLst/>
            <a:rect r="r" b="b" t="t" l="l"/>
            <a:pathLst>
              <a:path h="2681804" w="2858512">
                <a:moveTo>
                  <a:pt x="0" y="0"/>
                </a:moveTo>
                <a:lnTo>
                  <a:pt x="2858512" y="0"/>
                </a:lnTo>
                <a:lnTo>
                  <a:pt x="2858512" y="2681804"/>
                </a:lnTo>
                <a:lnTo>
                  <a:pt x="0" y="26818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22779" y="-675683"/>
            <a:ext cx="3991739" cy="4752070"/>
          </a:xfrm>
          <a:custGeom>
            <a:avLst/>
            <a:gdLst/>
            <a:ahLst/>
            <a:cxnLst/>
            <a:rect r="r" b="b" t="t" l="l"/>
            <a:pathLst>
              <a:path h="4752070" w="3991739">
                <a:moveTo>
                  <a:pt x="0" y="0"/>
                </a:moveTo>
                <a:lnTo>
                  <a:pt x="3991739" y="0"/>
                </a:lnTo>
                <a:lnTo>
                  <a:pt x="3991739" y="4752070"/>
                </a:lnTo>
                <a:lnTo>
                  <a:pt x="0" y="4752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978591" y="1340508"/>
            <a:ext cx="4135927" cy="9399835"/>
          </a:xfrm>
          <a:custGeom>
            <a:avLst/>
            <a:gdLst/>
            <a:ahLst/>
            <a:cxnLst/>
            <a:rect r="r" b="b" t="t" l="l"/>
            <a:pathLst>
              <a:path h="9399835" w="4135927">
                <a:moveTo>
                  <a:pt x="0" y="0"/>
                </a:moveTo>
                <a:lnTo>
                  <a:pt x="4135927" y="0"/>
                </a:lnTo>
                <a:lnTo>
                  <a:pt x="4135927" y="9399835"/>
                </a:lnTo>
                <a:lnTo>
                  <a:pt x="0" y="93998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5" id="15">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13033843" y="4815620"/>
            <a:ext cx="2449610" cy="2449610"/>
          </a:xfrm>
          <a:prstGeom prst="rect">
            <a:avLst/>
          </a:prstGeom>
        </p:spPr>
      </p:pic>
      <p:sp>
        <p:nvSpPr>
          <p:cNvPr name="TextBox 16" id="16"/>
          <p:cNvSpPr txBox="true"/>
          <p:nvPr/>
        </p:nvSpPr>
        <p:spPr>
          <a:xfrm rot="0">
            <a:off x="2191614" y="4326108"/>
            <a:ext cx="5535615" cy="3530005"/>
          </a:xfrm>
          <a:prstGeom prst="rect">
            <a:avLst/>
          </a:prstGeom>
        </p:spPr>
        <p:txBody>
          <a:bodyPr anchor="t" rtlCol="false" tIns="0" lIns="0" bIns="0" rIns="0">
            <a:spAutoFit/>
          </a:bodyPr>
          <a:lstStyle/>
          <a:p>
            <a:pPr algn="l">
              <a:lnSpc>
                <a:spcPts val="6898"/>
              </a:lnSpc>
            </a:pPr>
            <a:r>
              <a:rPr lang="en-US" sz="4598">
                <a:solidFill>
                  <a:srgbClr val="544541"/>
                </a:solidFill>
                <a:latin typeface="Jua"/>
                <a:ea typeface="Jua"/>
                <a:cs typeface="Jua"/>
                <a:sym typeface="Jua"/>
              </a:rPr>
              <a:t>SHAHZAIB SALEEM</a:t>
            </a:r>
          </a:p>
          <a:p>
            <a:pPr algn="l">
              <a:lnSpc>
                <a:spcPts val="6898"/>
              </a:lnSpc>
            </a:pPr>
            <a:r>
              <a:rPr lang="en-US" sz="4598">
                <a:solidFill>
                  <a:srgbClr val="544541"/>
                </a:solidFill>
                <a:latin typeface="Jua"/>
                <a:ea typeface="Jua"/>
                <a:cs typeface="Jua"/>
                <a:sym typeface="Jua"/>
              </a:rPr>
              <a:t>HUSSAIN ALI</a:t>
            </a:r>
          </a:p>
          <a:p>
            <a:pPr algn="l">
              <a:lnSpc>
                <a:spcPts val="6898"/>
              </a:lnSpc>
            </a:pPr>
            <a:r>
              <a:rPr lang="en-US" sz="4598">
                <a:solidFill>
                  <a:srgbClr val="544541"/>
                </a:solidFill>
                <a:latin typeface="Jua"/>
                <a:ea typeface="Jua"/>
                <a:cs typeface="Jua"/>
                <a:sym typeface="Jua"/>
              </a:rPr>
              <a:t>MUSKAN</a:t>
            </a:r>
          </a:p>
          <a:p>
            <a:pPr algn="l">
              <a:lnSpc>
                <a:spcPts val="6898"/>
              </a:lnSpc>
            </a:pPr>
            <a:r>
              <a:rPr lang="en-US" sz="4598">
                <a:solidFill>
                  <a:srgbClr val="544541"/>
                </a:solidFill>
                <a:latin typeface="Jua"/>
                <a:ea typeface="Jua"/>
                <a:cs typeface="Jua"/>
                <a:sym typeface="Jua"/>
              </a:rPr>
              <a:t>MUHAMMAD TAHA </a:t>
            </a:r>
          </a:p>
        </p:txBody>
      </p:sp>
      <p:sp>
        <p:nvSpPr>
          <p:cNvPr name="TextBox 17" id="17"/>
          <p:cNvSpPr txBox="true"/>
          <p:nvPr/>
        </p:nvSpPr>
        <p:spPr>
          <a:xfrm rot="0">
            <a:off x="8094021" y="4256165"/>
            <a:ext cx="3657276" cy="3599948"/>
          </a:xfrm>
          <a:prstGeom prst="rect">
            <a:avLst/>
          </a:prstGeom>
        </p:spPr>
        <p:txBody>
          <a:bodyPr anchor="t" rtlCol="false" tIns="0" lIns="0" bIns="0" rIns="0">
            <a:spAutoFit/>
          </a:bodyPr>
          <a:lstStyle/>
          <a:p>
            <a:pPr algn="l">
              <a:lnSpc>
                <a:spcPts val="7007"/>
              </a:lnSpc>
            </a:pPr>
            <a:r>
              <a:rPr lang="en-US" sz="4671">
                <a:solidFill>
                  <a:srgbClr val="544541"/>
                </a:solidFill>
                <a:latin typeface="Jua"/>
                <a:ea typeface="Jua"/>
                <a:cs typeface="Jua"/>
                <a:sym typeface="Jua"/>
              </a:rPr>
              <a:t>2022-CS-124</a:t>
            </a:r>
          </a:p>
          <a:p>
            <a:pPr algn="l">
              <a:lnSpc>
                <a:spcPts val="7007"/>
              </a:lnSpc>
            </a:pPr>
            <a:r>
              <a:rPr lang="en-US" sz="4671">
                <a:solidFill>
                  <a:srgbClr val="544541"/>
                </a:solidFill>
                <a:latin typeface="Jua"/>
                <a:ea typeface="Jua"/>
                <a:cs typeface="Jua"/>
                <a:sym typeface="Jua"/>
              </a:rPr>
              <a:t>2022-CS-129</a:t>
            </a:r>
          </a:p>
          <a:p>
            <a:pPr algn="l">
              <a:lnSpc>
                <a:spcPts val="7007"/>
              </a:lnSpc>
            </a:pPr>
            <a:r>
              <a:rPr lang="en-US" sz="4671">
                <a:solidFill>
                  <a:srgbClr val="544541"/>
                </a:solidFill>
                <a:latin typeface="Jua"/>
                <a:ea typeface="Jua"/>
                <a:cs typeface="Jua"/>
                <a:sym typeface="Jua"/>
              </a:rPr>
              <a:t>2022-CS-38</a:t>
            </a:r>
          </a:p>
          <a:p>
            <a:pPr algn="l">
              <a:lnSpc>
                <a:spcPts val="7007"/>
              </a:lnSpc>
            </a:pPr>
            <a:r>
              <a:rPr lang="en-US" sz="4671">
                <a:solidFill>
                  <a:srgbClr val="544541"/>
                </a:solidFill>
                <a:latin typeface="Jua"/>
                <a:ea typeface="Jua"/>
                <a:cs typeface="Jua"/>
                <a:sym typeface="Jua"/>
              </a:rPr>
              <a:t>2022-CS-139</a:t>
            </a:r>
          </a:p>
        </p:txBody>
      </p:sp>
    </p:spTree>
  </p:cSld>
  <p:clrMapOvr>
    <a:masterClrMapping/>
  </p:clrMapOvr>
  <p:timing>
    <p:tnLst>
      <p:par>
        <p:cTn dur="indefinite" restart="never" nodeType="tmRoot">
          <p:childTnLst>
            <p:video>
              <p:cMediaNode vol="0">
                <p:cTn fill="hold" display="false">
                  <p:stCondLst>
                    <p:cond delay="indefinite"/>
                  </p:stCondLst>
                </p:cTn>
                <p:tgtEl>
                  <p:spTgt spid="15"/>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362104" y="2115122"/>
            <a:ext cx="19014475" cy="8300990"/>
            <a:chOff x="0" y="0"/>
            <a:chExt cx="4964530" cy="2167323"/>
          </a:xfrm>
        </p:grpSpPr>
        <p:sp>
          <p:nvSpPr>
            <p:cNvPr name="Freeform 4" id="4"/>
            <p:cNvSpPr/>
            <p:nvPr/>
          </p:nvSpPr>
          <p:spPr>
            <a:xfrm flipH="false" flipV="false" rot="0">
              <a:off x="0" y="0"/>
              <a:ext cx="4964530" cy="2167323"/>
            </a:xfrm>
            <a:custGeom>
              <a:avLst/>
              <a:gdLst/>
              <a:ahLst/>
              <a:cxnLst/>
              <a:rect r="r" b="b" t="t" l="l"/>
              <a:pathLst>
                <a:path h="2167323" w="4964530">
                  <a:moveTo>
                    <a:pt x="20765" y="0"/>
                  </a:moveTo>
                  <a:lnTo>
                    <a:pt x="4943765" y="0"/>
                  </a:lnTo>
                  <a:cubicBezTo>
                    <a:pt x="4955233" y="0"/>
                    <a:pt x="4964530" y="9297"/>
                    <a:pt x="4964530" y="20765"/>
                  </a:cubicBezTo>
                  <a:lnTo>
                    <a:pt x="4964530" y="2146558"/>
                  </a:lnTo>
                  <a:cubicBezTo>
                    <a:pt x="4964530" y="2158026"/>
                    <a:pt x="4955233" y="2167323"/>
                    <a:pt x="4943765" y="2167323"/>
                  </a:cubicBezTo>
                  <a:lnTo>
                    <a:pt x="20765" y="2167323"/>
                  </a:lnTo>
                  <a:cubicBezTo>
                    <a:pt x="9297" y="2167323"/>
                    <a:pt x="0" y="2158026"/>
                    <a:pt x="0" y="2146558"/>
                  </a:cubicBezTo>
                  <a:lnTo>
                    <a:pt x="0" y="20765"/>
                  </a:lnTo>
                  <a:cubicBezTo>
                    <a:pt x="0" y="9297"/>
                    <a:pt x="9297" y="0"/>
                    <a:pt x="20765" y="0"/>
                  </a:cubicBezTo>
                  <a:close/>
                </a:path>
              </a:pathLst>
            </a:custGeom>
            <a:solidFill>
              <a:srgbClr val="FFFFFF"/>
            </a:solidFill>
          </p:spPr>
        </p:sp>
        <p:sp>
          <p:nvSpPr>
            <p:cNvPr name="TextBox 5" id="5"/>
            <p:cNvSpPr txBox="true"/>
            <p:nvPr/>
          </p:nvSpPr>
          <p:spPr>
            <a:xfrm>
              <a:off x="0" y="-47625"/>
              <a:ext cx="4964530" cy="2214948"/>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1227579">
            <a:off x="-943588" y="-28126"/>
            <a:ext cx="1738432" cy="2124750"/>
          </a:xfrm>
          <a:custGeom>
            <a:avLst/>
            <a:gdLst/>
            <a:ahLst/>
            <a:cxnLst/>
            <a:rect r="r" b="b" t="t" l="l"/>
            <a:pathLst>
              <a:path h="2124750" w="1738432">
                <a:moveTo>
                  <a:pt x="0" y="0"/>
                </a:moveTo>
                <a:lnTo>
                  <a:pt x="1738432" y="0"/>
                </a:lnTo>
                <a:lnTo>
                  <a:pt x="1738432" y="2124750"/>
                </a:lnTo>
                <a:lnTo>
                  <a:pt x="0" y="2124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91324">
            <a:off x="15449043" y="-1361321"/>
            <a:ext cx="3047924" cy="3801265"/>
          </a:xfrm>
          <a:custGeom>
            <a:avLst/>
            <a:gdLst/>
            <a:ahLst/>
            <a:cxnLst/>
            <a:rect r="r" b="b" t="t" l="l"/>
            <a:pathLst>
              <a:path h="3801265" w="3047924">
                <a:moveTo>
                  <a:pt x="0" y="0"/>
                </a:moveTo>
                <a:lnTo>
                  <a:pt x="3047924" y="0"/>
                </a:lnTo>
                <a:lnTo>
                  <a:pt x="3047924" y="3801266"/>
                </a:lnTo>
                <a:lnTo>
                  <a:pt x="0" y="38012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8" id="8">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2108298" y="3373694"/>
            <a:ext cx="5151002" cy="5151002"/>
          </a:xfrm>
          <a:prstGeom prst="rect">
            <a:avLst/>
          </a:prstGeom>
        </p:spPr>
      </p:pic>
      <p:sp>
        <p:nvSpPr>
          <p:cNvPr name="TextBox 9" id="9"/>
          <p:cNvSpPr txBox="true"/>
          <p:nvPr/>
        </p:nvSpPr>
        <p:spPr>
          <a:xfrm rot="0">
            <a:off x="1028700" y="743632"/>
            <a:ext cx="13479898" cy="1371490"/>
          </a:xfrm>
          <a:prstGeom prst="rect">
            <a:avLst/>
          </a:prstGeom>
        </p:spPr>
        <p:txBody>
          <a:bodyPr anchor="t" rtlCol="false" tIns="0" lIns="0" bIns="0" rIns="0">
            <a:spAutoFit/>
          </a:bodyPr>
          <a:lstStyle/>
          <a:p>
            <a:pPr algn="l" marL="0" indent="0" lvl="0">
              <a:lnSpc>
                <a:spcPts val="10120"/>
              </a:lnSpc>
            </a:pPr>
            <a:r>
              <a:rPr lang="en-US" sz="10120">
                <a:solidFill>
                  <a:srgbClr val="FFFFFF"/>
                </a:solidFill>
                <a:latin typeface="Bobby Jones Soft"/>
                <a:ea typeface="Bobby Jones Soft"/>
                <a:cs typeface="Bobby Jones Soft"/>
                <a:sym typeface="Bobby Jones Soft"/>
              </a:rPr>
              <a:t>Table of Content:</a:t>
            </a:r>
          </a:p>
        </p:txBody>
      </p:sp>
      <p:sp>
        <p:nvSpPr>
          <p:cNvPr name="TextBox 10" id="10"/>
          <p:cNvSpPr txBox="true"/>
          <p:nvPr/>
        </p:nvSpPr>
        <p:spPr>
          <a:xfrm rot="0">
            <a:off x="448134" y="1943510"/>
            <a:ext cx="11973246" cy="7801819"/>
          </a:xfrm>
          <a:prstGeom prst="rect">
            <a:avLst/>
          </a:prstGeom>
        </p:spPr>
        <p:txBody>
          <a:bodyPr anchor="t" rtlCol="false" tIns="0" lIns="0" bIns="0" rIns="0">
            <a:spAutoFit/>
          </a:bodyPr>
          <a:lstStyle/>
          <a:p>
            <a:pPr algn="just" marL="1045338" indent="-522669" lvl="1">
              <a:lnSpc>
                <a:spcPts val="6778"/>
              </a:lnSpc>
              <a:buFont typeface="Arial"/>
              <a:buChar char="•"/>
            </a:pPr>
            <a:r>
              <a:rPr lang="en-US" sz="4841">
                <a:solidFill>
                  <a:srgbClr val="544541"/>
                </a:solidFill>
                <a:latin typeface="Jua"/>
                <a:ea typeface="Jua"/>
                <a:cs typeface="Jua"/>
                <a:sym typeface="Jua"/>
              </a:rPr>
              <a:t>Overview</a:t>
            </a:r>
          </a:p>
          <a:p>
            <a:pPr algn="just" marL="1045338" indent="-522669" lvl="1">
              <a:lnSpc>
                <a:spcPts val="6778"/>
              </a:lnSpc>
              <a:buFont typeface="Arial"/>
              <a:buChar char="•"/>
            </a:pPr>
            <a:r>
              <a:rPr lang="en-US" sz="4841">
                <a:solidFill>
                  <a:srgbClr val="544541"/>
                </a:solidFill>
                <a:latin typeface="Jua"/>
                <a:ea typeface="Jua"/>
                <a:cs typeface="Jua"/>
                <a:sym typeface="Jua"/>
              </a:rPr>
              <a:t>Why this Project?</a:t>
            </a:r>
          </a:p>
          <a:p>
            <a:pPr algn="just" marL="1045338" indent="-522669" lvl="1">
              <a:lnSpc>
                <a:spcPts val="6778"/>
              </a:lnSpc>
              <a:buFont typeface="Arial"/>
              <a:buChar char="•"/>
            </a:pPr>
            <a:r>
              <a:rPr lang="en-US" sz="4841">
                <a:solidFill>
                  <a:srgbClr val="544541"/>
                </a:solidFill>
                <a:latin typeface="Jua"/>
                <a:ea typeface="Jua"/>
                <a:cs typeface="Jua"/>
                <a:sym typeface="Jua"/>
              </a:rPr>
              <a:t>Project need in Society</a:t>
            </a:r>
          </a:p>
          <a:p>
            <a:pPr algn="just" marL="1045338" indent="-522669" lvl="1">
              <a:lnSpc>
                <a:spcPts val="6778"/>
              </a:lnSpc>
              <a:buFont typeface="Arial"/>
              <a:buChar char="•"/>
            </a:pPr>
            <a:r>
              <a:rPr lang="en-US" sz="4841">
                <a:solidFill>
                  <a:srgbClr val="544541"/>
                </a:solidFill>
                <a:latin typeface="Jua"/>
                <a:ea typeface="Jua"/>
                <a:cs typeface="Jua"/>
                <a:sym typeface="Jua"/>
              </a:rPr>
              <a:t>Project Management Approach</a:t>
            </a:r>
          </a:p>
          <a:p>
            <a:pPr algn="just" marL="1045338" indent="-522669" lvl="1">
              <a:lnSpc>
                <a:spcPts val="6778"/>
              </a:lnSpc>
              <a:buFont typeface="Arial"/>
              <a:buChar char="•"/>
            </a:pPr>
            <a:r>
              <a:rPr lang="en-US" sz="4841">
                <a:solidFill>
                  <a:srgbClr val="544541"/>
                </a:solidFill>
                <a:latin typeface="Jua"/>
                <a:ea typeface="Jua"/>
                <a:cs typeface="Jua"/>
                <a:sym typeface="Jua"/>
              </a:rPr>
              <a:t>Agile/Scrum Implementations</a:t>
            </a:r>
          </a:p>
          <a:p>
            <a:pPr algn="just" marL="1045338" indent="-522669" lvl="1">
              <a:lnSpc>
                <a:spcPts val="6778"/>
              </a:lnSpc>
              <a:buFont typeface="Arial"/>
              <a:buChar char="•"/>
            </a:pPr>
            <a:r>
              <a:rPr lang="en-US" sz="4841">
                <a:solidFill>
                  <a:srgbClr val="544541"/>
                </a:solidFill>
                <a:latin typeface="Jua"/>
                <a:ea typeface="Jua"/>
                <a:cs typeface="Jua"/>
                <a:sym typeface="Jua"/>
              </a:rPr>
              <a:t>Tool Used</a:t>
            </a:r>
          </a:p>
          <a:p>
            <a:pPr algn="just" marL="1045338" indent="-522669" lvl="1">
              <a:lnSpc>
                <a:spcPts val="6778"/>
              </a:lnSpc>
              <a:buFont typeface="Arial"/>
              <a:buChar char="•"/>
            </a:pPr>
            <a:r>
              <a:rPr lang="en-US" sz="4841">
                <a:solidFill>
                  <a:srgbClr val="544541"/>
                </a:solidFill>
                <a:latin typeface="Jua"/>
                <a:ea typeface="Jua"/>
                <a:cs typeface="Jua"/>
                <a:sym typeface="Jua"/>
              </a:rPr>
              <a:t>Challenges</a:t>
            </a:r>
          </a:p>
          <a:p>
            <a:pPr algn="just" marL="1045338" indent="-522669" lvl="1">
              <a:lnSpc>
                <a:spcPts val="6778"/>
              </a:lnSpc>
              <a:buFont typeface="Arial"/>
              <a:buChar char="•"/>
            </a:pPr>
            <a:r>
              <a:rPr lang="en-US" sz="4841">
                <a:solidFill>
                  <a:srgbClr val="544541"/>
                </a:solidFill>
                <a:latin typeface="Jua"/>
                <a:ea typeface="Jua"/>
                <a:cs typeface="Jua"/>
                <a:sym typeface="Jua"/>
              </a:rPr>
              <a:t>Solution</a:t>
            </a:r>
          </a:p>
          <a:p>
            <a:pPr algn="just" marL="1045338" indent="-522669" lvl="1">
              <a:lnSpc>
                <a:spcPts val="6778"/>
              </a:lnSpc>
              <a:buFont typeface="Arial"/>
              <a:buChar char="•"/>
            </a:pPr>
            <a:r>
              <a:rPr lang="en-US" sz="4841">
                <a:solidFill>
                  <a:srgbClr val="544541"/>
                </a:solidFill>
                <a:latin typeface="Jua"/>
                <a:ea typeface="Jua"/>
                <a:cs typeface="Jua"/>
                <a:sym typeface="Jua"/>
              </a:rPr>
              <a:t>Conclusion</a:t>
            </a: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222189" y="2536795"/>
            <a:ext cx="4012854" cy="2710455"/>
            <a:chOff x="0" y="0"/>
            <a:chExt cx="1047725" cy="707678"/>
          </a:xfrm>
        </p:grpSpPr>
        <p:sp>
          <p:nvSpPr>
            <p:cNvPr name="Freeform 4" id="4"/>
            <p:cNvSpPr/>
            <p:nvPr/>
          </p:nvSpPr>
          <p:spPr>
            <a:xfrm flipH="false" flipV="false" rot="0">
              <a:off x="0" y="0"/>
              <a:ext cx="1047725" cy="707678"/>
            </a:xfrm>
            <a:custGeom>
              <a:avLst/>
              <a:gdLst/>
              <a:ahLst/>
              <a:cxnLst/>
              <a:rect r="r" b="b" t="t" l="l"/>
              <a:pathLst>
                <a:path h="707678" w="1047725">
                  <a:moveTo>
                    <a:pt x="98393" y="0"/>
                  </a:moveTo>
                  <a:lnTo>
                    <a:pt x="949331" y="0"/>
                  </a:lnTo>
                  <a:cubicBezTo>
                    <a:pt x="975427" y="0"/>
                    <a:pt x="1000454" y="10366"/>
                    <a:pt x="1018906" y="28819"/>
                  </a:cubicBezTo>
                  <a:cubicBezTo>
                    <a:pt x="1037358" y="47271"/>
                    <a:pt x="1047725" y="72298"/>
                    <a:pt x="1047725" y="98393"/>
                  </a:cubicBezTo>
                  <a:lnTo>
                    <a:pt x="1047725" y="609285"/>
                  </a:lnTo>
                  <a:cubicBezTo>
                    <a:pt x="1047725" y="663626"/>
                    <a:pt x="1003672" y="707678"/>
                    <a:pt x="949331" y="707678"/>
                  </a:cubicBezTo>
                  <a:lnTo>
                    <a:pt x="98393" y="707678"/>
                  </a:lnTo>
                  <a:cubicBezTo>
                    <a:pt x="72298" y="707678"/>
                    <a:pt x="47271" y="697312"/>
                    <a:pt x="28819" y="678860"/>
                  </a:cubicBezTo>
                  <a:cubicBezTo>
                    <a:pt x="10366" y="660407"/>
                    <a:pt x="0" y="635381"/>
                    <a:pt x="0" y="609285"/>
                  </a:cubicBezTo>
                  <a:lnTo>
                    <a:pt x="0" y="98393"/>
                  </a:lnTo>
                  <a:cubicBezTo>
                    <a:pt x="0" y="72298"/>
                    <a:pt x="10366" y="47271"/>
                    <a:pt x="28819" y="28819"/>
                  </a:cubicBezTo>
                  <a:cubicBezTo>
                    <a:pt x="47271" y="10366"/>
                    <a:pt x="72298" y="0"/>
                    <a:pt x="98393" y="0"/>
                  </a:cubicBezTo>
                  <a:close/>
                </a:path>
              </a:pathLst>
            </a:custGeom>
            <a:solidFill>
              <a:srgbClr val="FFFFFF"/>
            </a:solidFill>
          </p:spPr>
        </p:sp>
        <p:sp>
          <p:nvSpPr>
            <p:cNvPr name="TextBox 5" id="5"/>
            <p:cNvSpPr txBox="true"/>
            <p:nvPr/>
          </p:nvSpPr>
          <p:spPr>
            <a:xfrm>
              <a:off x="0" y="-47625"/>
              <a:ext cx="1047725" cy="755303"/>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0">
            <a:off x="13998849" y="-3163937"/>
            <a:ext cx="5815186" cy="5455702"/>
          </a:xfrm>
          <a:custGeom>
            <a:avLst/>
            <a:gdLst/>
            <a:ahLst/>
            <a:cxnLst/>
            <a:rect r="r" b="b" t="t" l="l"/>
            <a:pathLst>
              <a:path h="5455702" w="5815186">
                <a:moveTo>
                  <a:pt x="0" y="0"/>
                </a:moveTo>
                <a:lnTo>
                  <a:pt x="5815186" y="0"/>
                </a:lnTo>
                <a:lnTo>
                  <a:pt x="5815186" y="5455702"/>
                </a:lnTo>
                <a:lnTo>
                  <a:pt x="0" y="5455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7402866" y="808616"/>
            <a:ext cx="18288000" cy="10287000"/>
          </a:xfrm>
          <a:prstGeom prst="rect">
            <a:avLst/>
          </a:prstGeom>
        </p:spPr>
      </p:pic>
      <p:sp>
        <p:nvSpPr>
          <p:cNvPr name="Freeform 8" id="8"/>
          <p:cNvSpPr/>
          <p:nvPr/>
        </p:nvSpPr>
        <p:spPr>
          <a:xfrm flipH="false" flipV="false" rot="-291324">
            <a:off x="-425398" y="7591443"/>
            <a:ext cx="3047924" cy="3801265"/>
          </a:xfrm>
          <a:custGeom>
            <a:avLst/>
            <a:gdLst/>
            <a:ahLst/>
            <a:cxnLst/>
            <a:rect r="r" b="b" t="t" l="l"/>
            <a:pathLst>
              <a:path h="3801265" w="3047924">
                <a:moveTo>
                  <a:pt x="0" y="0"/>
                </a:moveTo>
                <a:lnTo>
                  <a:pt x="3047924" y="0"/>
                </a:lnTo>
                <a:lnTo>
                  <a:pt x="3047924" y="3801265"/>
                </a:lnTo>
                <a:lnTo>
                  <a:pt x="0" y="3801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19031" t="8988" r="218" b="0"/>
          <a:stretch>
            <a:fillRect/>
          </a:stretch>
        </p:blipFill>
        <p:spPr>
          <a:xfrm flipH="false" flipV="false" rot="0">
            <a:off x="5779367" y="4055422"/>
            <a:ext cx="4823759" cy="2327603"/>
          </a:xfrm>
          <a:prstGeom prst="rect">
            <a:avLst/>
          </a:prstGeom>
        </p:spPr>
      </p:pic>
      <p:sp>
        <p:nvSpPr>
          <p:cNvPr name="TextBox 10" id="10"/>
          <p:cNvSpPr txBox="true"/>
          <p:nvPr/>
        </p:nvSpPr>
        <p:spPr>
          <a:xfrm rot="0">
            <a:off x="-774290" y="746975"/>
            <a:ext cx="9475839" cy="1770770"/>
          </a:xfrm>
          <a:prstGeom prst="rect">
            <a:avLst/>
          </a:prstGeom>
        </p:spPr>
        <p:txBody>
          <a:bodyPr anchor="t" rtlCol="false" tIns="0" lIns="0" bIns="0" rIns="0">
            <a:spAutoFit/>
          </a:bodyPr>
          <a:lstStyle/>
          <a:p>
            <a:pPr algn="ctr" marL="0" indent="0" lvl="0">
              <a:lnSpc>
                <a:spcPts val="13184"/>
              </a:lnSpc>
            </a:pPr>
            <a:r>
              <a:rPr lang="en-US" sz="13184">
                <a:solidFill>
                  <a:srgbClr val="FFFFFF"/>
                </a:solidFill>
                <a:latin typeface="Bobby Jones Soft"/>
                <a:ea typeface="Bobby Jones Soft"/>
                <a:cs typeface="Bobby Jones Soft"/>
                <a:sym typeface="Bobby Jones Soft"/>
              </a:rPr>
              <a:t>OVERVIEW:</a:t>
            </a:r>
          </a:p>
        </p:txBody>
      </p:sp>
      <p:grpSp>
        <p:nvGrpSpPr>
          <p:cNvPr name="Group 11" id="11"/>
          <p:cNvGrpSpPr/>
          <p:nvPr/>
        </p:nvGrpSpPr>
        <p:grpSpPr>
          <a:xfrm rot="0">
            <a:off x="10953962" y="2508768"/>
            <a:ext cx="3463060" cy="2437501"/>
            <a:chOff x="0" y="0"/>
            <a:chExt cx="904178" cy="636412"/>
          </a:xfrm>
        </p:grpSpPr>
        <p:sp>
          <p:nvSpPr>
            <p:cNvPr name="Freeform 12" id="12"/>
            <p:cNvSpPr/>
            <p:nvPr/>
          </p:nvSpPr>
          <p:spPr>
            <a:xfrm flipH="false" flipV="false" rot="0">
              <a:off x="0" y="0"/>
              <a:ext cx="904178" cy="636412"/>
            </a:xfrm>
            <a:custGeom>
              <a:avLst/>
              <a:gdLst/>
              <a:ahLst/>
              <a:cxnLst/>
              <a:rect r="r" b="b" t="t" l="l"/>
              <a:pathLst>
                <a:path h="636412" w="904178">
                  <a:moveTo>
                    <a:pt x="114014" y="0"/>
                  </a:moveTo>
                  <a:lnTo>
                    <a:pt x="790163" y="0"/>
                  </a:lnTo>
                  <a:cubicBezTo>
                    <a:pt x="820402" y="0"/>
                    <a:pt x="849402" y="12012"/>
                    <a:pt x="870784" y="33394"/>
                  </a:cubicBezTo>
                  <a:cubicBezTo>
                    <a:pt x="892165" y="54776"/>
                    <a:pt x="904178" y="83776"/>
                    <a:pt x="904178" y="114014"/>
                  </a:cubicBezTo>
                  <a:lnTo>
                    <a:pt x="904178" y="522398"/>
                  </a:lnTo>
                  <a:cubicBezTo>
                    <a:pt x="904178" y="585366"/>
                    <a:pt x="853132" y="636412"/>
                    <a:pt x="790163" y="636412"/>
                  </a:cubicBezTo>
                  <a:lnTo>
                    <a:pt x="114014" y="636412"/>
                  </a:lnTo>
                  <a:cubicBezTo>
                    <a:pt x="51046" y="636412"/>
                    <a:pt x="0" y="585366"/>
                    <a:pt x="0" y="522398"/>
                  </a:cubicBezTo>
                  <a:lnTo>
                    <a:pt x="0" y="114014"/>
                  </a:lnTo>
                  <a:cubicBezTo>
                    <a:pt x="0" y="83776"/>
                    <a:pt x="12012" y="54776"/>
                    <a:pt x="33394" y="33394"/>
                  </a:cubicBezTo>
                  <a:cubicBezTo>
                    <a:pt x="54776" y="12012"/>
                    <a:pt x="83776" y="0"/>
                    <a:pt x="114014" y="0"/>
                  </a:cubicBezTo>
                  <a:close/>
                </a:path>
              </a:pathLst>
            </a:custGeom>
            <a:solidFill>
              <a:srgbClr val="FFFFFF"/>
            </a:solidFill>
          </p:spPr>
        </p:sp>
        <p:sp>
          <p:nvSpPr>
            <p:cNvPr name="TextBox 13" id="13"/>
            <p:cNvSpPr txBox="true"/>
            <p:nvPr/>
          </p:nvSpPr>
          <p:spPr>
            <a:xfrm>
              <a:off x="0" y="-47625"/>
              <a:ext cx="904178" cy="684037"/>
            </a:xfrm>
            <a:prstGeom prst="rect">
              <a:avLst/>
            </a:prstGeom>
          </p:spPr>
          <p:txBody>
            <a:bodyPr anchor="ctr" rtlCol="false" tIns="50800" lIns="50800" bIns="50800" rIns="50800"/>
            <a:lstStyle/>
            <a:p>
              <a:pPr algn="ctr">
                <a:lnSpc>
                  <a:spcPts val="3266"/>
                </a:lnSpc>
              </a:pPr>
            </a:p>
          </p:txBody>
        </p:sp>
      </p:grpSp>
      <p:grpSp>
        <p:nvGrpSpPr>
          <p:cNvPr name="Group 14" id="14"/>
          <p:cNvGrpSpPr/>
          <p:nvPr/>
        </p:nvGrpSpPr>
        <p:grpSpPr>
          <a:xfrm rot="0">
            <a:off x="1415678" y="6114045"/>
            <a:ext cx="4012854" cy="2710455"/>
            <a:chOff x="0" y="0"/>
            <a:chExt cx="1047725" cy="707678"/>
          </a:xfrm>
        </p:grpSpPr>
        <p:sp>
          <p:nvSpPr>
            <p:cNvPr name="Freeform 15" id="15"/>
            <p:cNvSpPr/>
            <p:nvPr/>
          </p:nvSpPr>
          <p:spPr>
            <a:xfrm flipH="false" flipV="false" rot="0">
              <a:off x="0" y="0"/>
              <a:ext cx="1047725" cy="707678"/>
            </a:xfrm>
            <a:custGeom>
              <a:avLst/>
              <a:gdLst/>
              <a:ahLst/>
              <a:cxnLst/>
              <a:rect r="r" b="b" t="t" l="l"/>
              <a:pathLst>
                <a:path h="707678" w="1047725">
                  <a:moveTo>
                    <a:pt x="98393" y="0"/>
                  </a:moveTo>
                  <a:lnTo>
                    <a:pt x="949331" y="0"/>
                  </a:lnTo>
                  <a:cubicBezTo>
                    <a:pt x="975427" y="0"/>
                    <a:pt x="1000454" y="10366"/>
                    <a:pt x="1018906" y="28819"/>
                  </a:cubicBezTo>
                  <a:cubicBezTo>
                    <a:pt x="1037358" y="47271"/>
                    <a:pt x="1047725" y="72298"/>
                    <a:pt x="1047725" y="98393"/>
                  </a:cubicBezTo>
                  <a:lnTo>
                    <a:pt x="1047725" y="609285"/>
                  </a:lnTo>
                  <a:cubicBezTo>
                    <a:pt x="1047725" y="663626"/>
                    <a:pt x="1003672" y="707678"/>
                    <a:pt x="949331" y="707678"/>
                  </a:cubicBezTo>
                  <a:lnTo>
                    <a:pt x="98393" y="707678"/>
                  </a:lnTo>
                  <a:cubicBezTo>
                    <a:pt x="72298" y="707678"/>
                    <a:pt x="47271" y="697312"/>
                    <a:pt x="28819" y="678860"/>
                  </a:cubicBezTo>
                  <a:cubicBezTo>
                    <a:pt x="10366" y="660407"/>
                    <a:pt x="0" y="635381"/>
                    <a:pt x="0" y="609285"/>
                  </a:cubicBezTo>
                  <a:lnTo>
                    <a:pt x="0" y="98393"/>
                  </a:lnTo>
                  <a:cubicBezTo>
                    <a:pt x="0" y="72298"/>
                    <a:pt x="10366" y="47271"/>
                    <a:pt x="28819" y="28819"/>
                  </a:cubicBezTo>
                  <a:cubicBezTo>
                    <a:pt x="47271" y="10366"/>
                    <a:pt x="72298" y="0"/>
                    <a:pt x="98393" y="0"/>
                  </a:cubicBezTo>
                  <a:close/>
                </a:path>
              </a:pathLst>
            </a:custGeom>
            <a:solidFill>
              <a:srgbClr val="FFFFFF"/>
            </a:solidFill>
          </p:spPr>
        </p:sp>
        <p:sp>
          <p:nvSpPr>
            <p:cNvPr name="TextBox 16" id="16"/>
            <p:cNvSpPr txBox="true"/>
            <p:nvPr/>
          </p:nvSpPr>
          <p:spPr>
            <a:xfrm>
              <a:off x="0" y="-47625"/>
              <a:ext cx="1047725" cy="755303"/>
            </a:xfrm>
            <a:prstGeom prst="rect">
              <a:avLst/>
            </a:prstGeom>
          </p:spPr>
          <p:txBody>
            <a:bodyPr anchor="ctr" rtlCol="false" tIns="50800" lIns="50800" bIns="50800" rIns="50800"/>
            <a:lstStyle/>
            <a:p>
              <a:pPr algn="ctr">
                <a:lnSpc>
                  <a:spcPts val="3266"/>
                </a:lnSpc>
              </a:pPr>
            </a:p>
          </p:txBody>
        </p:sp>
      </p:grpSp>
      <p:grpSp>
        <p:nvGrpSpPr>
          <p:cNvPr name="Group 17" id="17"/>
          <p:cNvGrpSpPr/>
          <p:nvPr/>
        </p:nvGrpSpPr>
        <p:grpSpPr>
          <a:xfrm rot="0">
            <a:off x="10953962" y="6114045"/>
            <a:ext cx="4012854" cy="2710455"/>
            <a:chOff x="0" y="0"/>
            <a:chExt cx="1047725" cy="707678"/>
          </a:xfrm>
        </p:grpSpPr>
        <p:sp>
          <p:nvSpPr>
            <p:cNvPr name="Freeform 18" id="18"/>
            <p:cNvSpPr/>
            <p:nvPr/>
          </p:nvSpPr>
          <p:spPr>
            <a:xfrm flipH="false" flipV="false" rot="0">
              <a:off x="0" y="0"/>
              <a:ext cx="1047725" cy="707678"/>
            </a:xfrm>
            <a:custGeom>
              <a:avLst/>
              <a:gdLst/>
              <a:ahLst/>
              <a:cxnLst/>
              <a:rect r="r" b="b" t="t" l="l"/>
              <a:pathLst>
                <a:path h="707678" w="1047725">
                  <a:moveTo>
                    <a:pt x="98393" y="0"/>
                  </a:moveTo>
                  <a:lnTo>
                    <a:pt x="949331" y="0"/>
                  </a:lnTo>
                  <a:cubicBezTo>
                    <a:pt x="975427" y="0"/>
                    <a:pt x="1000454" y="10366"/>
                    <a:pt x="1018906" y="28819"/>
                  </a:cubicBezTo>
                  <a:cubicBezTo>
                    <a:pt x="1037358" y="47271"/>
                    <a:pt x="1047725" y="72298"/>
                    <a:pt x="1047725" y="98393"/>
                  </a:cubicBezTo>
                  <a:lnTo>
                    <a:pt x="1047725" y="609285"/>
                  </a:lnTo>
                  <a:cubicBezTo>
                    <a:pt x="1047725" y="663626"/>
                    <a:pt x="1003672" y="707678"/>
                    <a:pt x="949331" y="707678"/>
                  </a:cubicBezTo>
                  <a:lnTo>
                    <a:pt x="98393" y="707678"/>
                  </a:lnTo>
                  <a:cubicBezTo>
                    <a:pt x="72298" y="707678"/>
                    <a:pt x="47271" y="697312"/>
                    <a:pt x="28819" y="678860"/>
                  </a:cubicBezTo>
                  <a:cubicBezTo>
                    <a:pt x="10366" y="660407"/>
                    <a:pt x="0" y="635381"/>
                    <a:pt x="0" y="609285"/>
                  </a:cubicBezTo>
                  <a:lnTo>
                    <a:pt x="0" y="98393"/>
                  </a:lnTo>
                  <a:cubicBezTo>
                    <a:pt x="0" y="72298"/>
                    <a:pt x="10366" y="47271"/>
                    <a:pt x="28819" y="28819"/>
                  </a:cubicBezTo>
                  <a:cubicBezTo>
                    <a:pt x="47271" y="10366"/>
                    <a:pt x="72298" y="0"/>
                    <a:pt x="98393" y="0"/>
                  </a:cubicBezTo>
                  <a:close/>
                </a:path>
              </a:pathLst>
            </a:custGeom>
            <a:solidFill>
              <a:srgbClr val="FFFFFF"/>
            </a:solidFill>
          </p:spPr>
        </p:sp>
        <p:sp>
          <p:nvSpPr>
            <p:cNvPr name="TextBox 19" id="19"/>
            <p:cNvSpPr txBox="true"/>
            <p:nvPr/>
          </p:nvSpPr>
          <p:spPr>
            <a:xfrm>
              <a:off x="0" y="-47625"/>
              <a:ext cx="1047725" cy="755303"/>
            </a:xfrm>
            <a:prstGeom prst="rect">
              <a:avLst/>
            </a:prstGeom>
          </p:spPr>
          <p:txBody>
            <a:bodyPr anchor="ctr" rtlCol="false" tIns="50800" lIns="50800" bIns="50800" rIns="50800"/>
            <a:lstStyle/>
            <a:p>
              <a:pPr algn="ctr">
                <a:lnSpc>
                  <a:spcPts val="3266"/>
                </a:lnSpc>
              </a:pPr>
            </a:p>
          </p:txBody>
        </p:sp>
      </p:grpSp>
      <p:sp>
        <p:nvSpPr>
          <p:cNvPr name="TextBox 20" id="20"/>
          <p:cNvSpPr txBox="true"/>
          <p:nvPr/>
        </p:nvSpPr>
        <p:spPr>
          <a:xfrm rot="0">
            <a:off x="1222189" y="3131477"/>
            <a:ext cx="4012854" cy="1569458"/>
          </a:xfrm>
          <a:prstGeom prst="rect">
            <a:avLst/>
          </a:prstGeom>
        </p:spPr>
        <p:txBody>
          <a:bodyPr anchor="t" rtlCol="false" tIns="0" lIns="0" bIns="0" rIns="0">
            <a:spAutoFit/>
          </a:bodyPr>
          <a:lstStyle/>
          <a:p>
            <a:pPr algn="ctr">
              <a:lnSpc>
                <a:spcPts val="4806"/>
              </a:lnSpc>
              <a:spcBef>
                <a:spcPct val="0"/>
              </a:spcBef>
            </a:pPr>
            <a:r>
              <a:rPr lang="en-US" b="true" sz="3433">
                <a:solidFill>
                  <a:srgbClr val="28A497"/>
                </a:solidFill>
                <a:latin typeface="Canva Sans Bold"/>
                <a:ea typeface="Canva Sans Bold"/>
                <a:cs typeface="Canva Sans Bold"/>
                <a:sym typeface="Canva Sans Bold"/>
              </a:rPr>
              <a:t>Green Sync </a:t>
            </a:r>
          </a:p>
          <a:p>
            <a:pPr algn="ctr">
              <a:lnSpc>
                <a:spcPts val="3826"/>
              </a:lnSpc>
              <a:spcBef>
                <a:spcPct val="0"/>
              </a:spcBef>
            </a:pPr>
            <a:r>
              <a:rPr lang="en-US" b="true" sz="2733">
                <a:solidFill>
                  <a:srgbClr val="086A35"/>
                </a:solidFill>
                <a:latin typeface="Canva Sans Bold"/>
                <a:ea typeface="Canva Sans Bold"/>
                <a:cs typeface="Canva Sans Bold"/>
                <a:sym typeface="Canva Sans Bold"/>
              </a:rPr>
              <a:t> Smart waste management app</a:t>
            </a:r>
          </a:p>
        </p:txBody>
      </p:sp>
      <p:sp>
        <p:nvSpPr>
          <p:cNvPr name="TextBox 21" id="21"/>
          <p:cNvSpPr txBox="true"/>
          <p:nvPr/>
        </p:nvSpPr>
        <p:spPr>
          <a:xfrm rot="0">
            <a:off x="10953962" y="2966974"/>
            <a:ext cx="3395722" cy="1541753"/>
          </a:xfrm>
          <a:prstGeom prst="rect">
            <a:avLst/>
          </a:prstGeom>
        </p:spPr>
        <p:txBody>
          <a:bodyPr anchor="t" rtlCol="false" tIns="0" lIns="0" bIns="0" rIns="0">
            <a:spAutoFit/>
          </a:bodyPr>
          <a:lstStyle/>
          <a:p>
            <a:pPr algn="ctr">
              <a:lnSpc>
                <a:spcPts val="4759"/>
              </a:lnSpc>
            </a:pPr>
            <a:r>
              <a:rPr lang="en-US" sz="3399" b="true">
                <a:solidFill>
                  <a:srgbClr val="28A497"/>
                </a:solidFill>
                <a:latin typeface="Canva Sans Bold"/>
                <a:ea typeface="Canva Sans Bold"/>
                <a:cs typeface="Canva Sans Bold"/>
                <a:sym typeface="Canva Sans Bold"/>
              </a:rPr>
              <a:t>Report Waste</a:t>
            </a:r>
          </a:p>
          <a:p>
            <a:pPr algn="ctr">
              <a:lnSpc>
                <a:spcPts val="3779"/>
              </a:lnSpc>
              <a:spcBef>
                <a:spcPct val="0"/>
              </a:spcBef>
            </a:pPr>
            <a:r>
              <a:rPr lang="en-US" b="true" sz="2700">
                <a:solidFill>
                  <a:srgbClr val="086A35"/>
                </a:solidFill>
                <a:latin typeface="Canva Sans Bold"/>
                <a:ea typeface="Canva Sans Bold"/>
                <a:cs typeface="Canva Sans Bold"/>
                <a:sym typeface="Canva Sans Bold"/>
              </a:rPr>
              <a:t> Snap a photo of nearby waste.</a:t>
            </a:r>
          </a:p>
        </p:txBody>
      </p:sp>
      <p:sp>
        <p:nvSpPr>
          <p:cNvPr name="TextBox 22" id="22"/>
          <p:cNvSpPr txBox="true"/>
          <p:nvPr/>
        </p:nvSpPr>
        <p:spPr>
          <a:xfrm rot="0">
            <a:off x="1657539" y="6708728"/>
            <a:ext cx="3529132" cy="1780459"/>
          </a:xfrm>
          <a:prstGeom prst="rect">
            <a:avLst/>
          </a:prstGeom>
        </p:spPr>
        <p:txBody>
          <a:bodyPr anchor="t" rtlCol="false" tIns="0" lIns="0" bIns="0" rIns="0">
            <a:spAutoFit/>
          </a:bodyPr>
          <a:lstStyle/>
          <a:p>
            <a:pPr algn="ctr">
              <a:lnSpc>
                <a:spcPts val="4759"/>
              </a:lnSpc>
              <a:spcBef>
                <a:spcPct val="0"/>
              </a:spcBef>
            </a:pPr>
            <a:r>
              <a:rPr lang="en-US" b="true" sz="3399">
                <a:solidFill>
                  <a:srgbClr val="28A497"/>
                </a:solidFill>
                <a:latin typeface="Canva Sans Bold"/>
                <a:ea typeface="Canva Sans Bold"/>
                <a:cs typeface="Canva Sans Bold"/>
                <a:sym typeface="Canva Sans Bold"/>
              </a:rPr>
              <a:t>AI Analysis</a:t>
            </a:r>
            <a:r>
              <a:rPr lang="en-US" b="true" sz="3399">
                <a:solidFill>
                  <a:srgbClr val="086A35"/>
                </a:solidFill>
                <a:latin typeface="Canva Sans Bold"/>
                <a:ea typeface="Canva Sans Bold"/>
                <a:cs typeface="Canva Sans Bold"/>
                <a:sym typeface="Canva Sans Bold"/>
              </a:rPr>
              <a:t>  Identifies waste type &amp; location.</a:t>
            </a:r>
          </a:p>
        </p:txBody>
      </p:sp>
      <p:sp>
        <p:nvSpPr>
          <p:cNvPr name="TextBox 23" id="23"/>
          <p:cNvSpPr txBox="true"/>
          <p:nvPr/>
        </p:nvSpPr>
        <p:spPr>
          <a:xfrm rot="0">
            <a:off x="10953962" y="6708728"/>
            <a:ext cx="4012854" cy="1560273"/>
          </a:xfrm>
          <a:prstGeom prst="rect">
            <a:avLst/>
          </a:prstGeom>
        </p:spPr>
        <p:txBody>
          <a:bodyPr anchor="t" rtlCol="false" tIns="0" lIns="0" bIns="0" rIns="0">
            <a:spAutoFit/>
          </a:bodyPr>
          <a:lstStyle/>
          <a:p>
            <a:pPr algn="ctr">
              <a:lnSpc>
                <a:spcPts val="4759"/>
              </a:lnSpc>
            </a:pPr>
            <a:r>
              <a:rPr lang="en-US" sz="3399" b="true">
                <a:solidFill>
                  <a:srgbClr val="28A497"/>
                </a:solidFill>
                <a:latin typeface="Canva Sans Bold"/>
                <a:ea typeface="Canva Sans Bold"/>
                <a:cs typeface="Canva Sans Bold"/>
                <a:sym typeface="Canva Sans Bold"/>
              </a:rPr>
              <a:t>Quick Cleanup</a:t>
            </a:r>
            <a:r>
              <a:rPr lang="en-US" sz="3399" b="true">
                <a:solidFill>
                  <a:srgbClr val="086A35"/>
                </a:solidFill>
                <a:latin typeface="Canva Sans Bold"/>
                <a:ea typeface="Canva Sans Bold"/>
                <a:cs typeface="Canva Sans Bold"/>
                <a:sym typeface="Canva Sans Bold"/>
              </a:rPr>
              <a:t> </a:t>
            </a:r>
          </a:p>
          <a:p>
            <a:pPr algn="ctr">
              <a:lnSpc>
                <a:spcPts val="3826"/>
              </a:lnSpc>
              <a:spcBef>
                <a:spcPct val="0"/>
              </a:spcBef>
            </a:pPr>
            <a:r>
              <a:rPr lang="en-US" b="true" sz="2733">
                <a:solidFill>
                  <a:srgbClr val="086A35"/>
                </a:solidFill>
                <a:latin typeface="Canva Sans Bold"/>
                <a:ea typeface="Canva Sans Bold"/>
                <a:cs typeface="Canva Sans Bold"/>
                <a:sym typeface="Canva Sans Bold"/>
              </a:rPr>
              <a:t> Alerts authorities for action.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Freeform 2" id="2"/>
          <p:cNvSpPr/>
          <p:nvPr/>
        </p:nvSpPr>
        <p:spPr>
          <a:xfrm flipH="false" flipV="false" rot="0">
            <a:off x="14927654" y="4428805"/>
            <a:ext cx="1965853" cy="4307646"/>
          </a:xfrm>
          <a:custGeom>
            <a:avLst/>
            <a:gdLst/>
            <a:ahLst/>
            <a:cxnLst/>
            <a:rect r="r" b="b" t="t" l="l"/>
            <a:pathLst>
              <a:path h="4307646" w="1965853">
                <a:moveTo>
                  <a:pt x="0" y="0"/>
                </a:moveTo>
                <a:lnTo>
                  <a:pt x="1965853" y="0"/>
                </a:lnTo>
                <a:lnTo>
                  <a:pt x="1965853" y="4307646"/>
                </a:lnTo>
                <a:lnTo>
                  <a:pt x="0" y="4307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43632"/>
            <a:ext cx="13479898" cy="1371544"/>
          </a:xfrm>
          <a:prstGeom prst="rect">
            <a:avLst/>
          </a:prstGeom>
        </p:spPr>
        <p:txBody>
          <a:bodyPr anchor="t" rtlCol="false" tIns="0" lIns="0" bIns="0" rIns="0">
            <a:spAutoFit/>
          </a:bodyPr>
          <a:lstStyle/>
          <a:p>
            <a:pPr algn="l" marL="0" indent="0" lvl="0">
              <a:lnSpc>
                <a:spcPts val="10120"/>
              </a:lnSpc>
            </a:pPr>
            <a:r>
              <a:rPr lang="en-US" sz="10120">
                <a:solidFill>
                  <a:srgbClr val="FFFFFF"/>
                </a:solidFill>
                <a:latin typeface="Bobby Jones Soft"/>
                <a:ea typeface="Bobby Jones Soft"/>
                <a:cs typeface="Bobby Jones Soft"/>
                <a:sym typeface="Bobby Jones Soft"/>
              </a:rPr>
              <a:t>Project Features:</a:t>
            </a:r>
          </a:p>
        </p:txBody>
      </p:sp>
      <p:sp>
        <p:nvSpPr>
          <p:cNvPr name="Freeform 4" id="4"/>
          <p:cNvSpPr/>
          <p:nvPr/>
        </p:nvSpPr>
        <p:spPr>
          <a:xfrm flipH="false" flipV="false" rot="0">
            <a:off x="1408554" y="3177985"/>
            <a:ext cx="1887334" cy="2455069"/>
          </a:xfrm>
          <a:custGeom>
            <a:avLst/>
            <a:gdLst/>
            <a:ahLst/>
            <a:cxnLst/>
            <a:rect r="r" b="b" t="t" l="l"/>
            <a:pathLst>
              <a:path h="2455069" w="1887334">
                <a:moveTo>
                  <a:pt x="0" y="0"/>
                </a:moveTo>
                <a:lnTo>
                  <a:pt x="1887335" y="0"/>
                </a:lnTo>
                <a:lnTo>
                  <a:pt x="1887335" y="2455069"/>
                </a:lnTo>
                <a:lnTo>
                  <a:pt x="0" y="2455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01033" y="3177985"/>
            <a:ext cx="1887334" cy="2455069"/>
          </a:xfrm>
          <a:custGeom>
            <a:avLst/>
            <a:gdLst/>
            <a:ahLst/>
            <a:cxnLst/>
            <a:rect r="r" b="b" t="t" l="l"/>
            <a:pathLst>
              <a:path h="2455069" w="1887334">
                <a:moveTo>
                  <a:pt x="0" y="0"/>
                </a:moveTo>
                <a:lnTo>
                  <a:pt x="1887335" y="0"/>
                </a:lnTo>
                <a:lnTo>
                  <a:pt x="1887335" y="2455069"/>
                </a:lnTo>
                <a:lnTo>
                  <a:pt x="0" y="24550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08554" y="6280754"/>
            <a:ext cx="1887334" cy="2455069"/>
          </a:xfrm>
          <a:custGeom>
            <a:avLst/>
            <a:gdLst/>
            <a:ahLst/>
            <a:cxnLst/>
            <a:rect r="r" b="b" t="t" l="l"/>
            <a:pathLst>
              <a:path h="2455069" w="1887334">
                <a:moveTo>
                  <a:pt x="0" y="0"/>
                </a:moveTo>
                <a:lnTo>
                  <a:pt x="1887335" y="0"/>
                </a:lnTo>
                <a:lnTo>
                  <a:pt x="1887335" y="2455069"/>
                </a:lnTo>
                <a:lnTo>
                  <a:pt x="0" y="24550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7462908" y="6281382"/>
            <a:ext cx="1887334" cy="2455069"/>
          </a:xfrm>
          <a:custGeom>
            <a:avLst/>
            <a:gdLst/>
            <a:ahLst/>
            <a:cxnLst/>
            <a:rect r="r" b="b" t="t" l="l"/>
            <a:pathLst>
              <a:path h="2455069" w="1887334">
                <a:moveTo>
                  <a:pt x="0" y="0"/>
                </a:moveTo>
                <a:lnTo>
                  <a:pt x="1887335" y="0"/>
                </a:lnTo>
                <a:lnTo>
                  <a:pt x="1887335" y="2455069"/>
                </a:lnTo>
                <a:lnTo>
                  <a:pt x="0" y="24550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3772369" y="3662323"/>
            <a:ext cx="3690539" cy="1970731"/>
            <a:chOff x="0" y="0"/>
            <a:chExt cx="1522110" cy="812800"/>
          </a:xfrm>
        </p:grpSpPr>
        <p:sp>
          <p:nvSpPr>
            <p:cNvPr name="Freeform 9" id="9"/>
            <p:cNvSpPr/>
            <p:nvPr/>
          </p:nvSpPr>
          <p:spPr>
            <a:xfrm flipH="false" flipV="false" rot="0">
              <a:off x="0" y="0"/>
              <a:ext cx="1522110" cy="812800"/>
            </a:xfrm>
            <a:custGeom>
              <a:avLst/>
              <a:gdLst/>
              <a:ahLst/>
              <a:cxnLst/>
              <a:rect r="r" b="b" t="t" l="l"/>
              <a:pathLst>
                <a:path h="812800" w="1522110">
                  <a:moveTo>
                    <a:pt x="761055" y="0"/>
                  </a:moveTo>
                  <a:cubicBezTo>
                    <a:pt x="340736" y="0"/>
                    <a:pt x="0" y="181951"/>
                    <a:pt x="0" y="406400"/>
                  </a:cubicBezTo>
                  <a:cubicBezTo>
                    <a:pt x="0" y="630849"/>
                    <a:pt x="340736" y="812800"/>
                    <a:pt x="761055" y="812800"/>
                  </a:cubicBezTo>
                  <a:cubicBezTo>
                    <a:pt x="1181374" y="812800"/>
                    <a:pt x="1522110" y="630849"/>
                    <a:pt x="1522110" y="406400"/>
                  </a:cubicBezTo>
                  <a:cubicBezTo>
                    <a:pt x="1522110" y="181951"/>
                    <a:pt x="1181374" y="0"/>
                    <a:pt x="761055" y="0"/>
                  </a:cubicBezTo>
                  <a:close/>
                </a:path>
              </a:pathLst>
            </a:custGeom>
            <a:solidFill>
              <a:srgbClr val="9DB3C1"/>
            </a:solidFill>
          </p:spPr>
        </p:sp>
        <p:sp>
          <p:nvSpPr>
            <p:cNvPr name="TextBox 10" id="10"/>
            <p:cNvSpPr txBox="true"/>
            <p:nvPr/>
          </p:nvSpPr>
          <p:spPr>
            <a:xfrm>
              <a:off x="142698" y="38100"/>
              <a:ext cx="1236715"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514384" y="6522923"/>
            <a:ext cx="3646493" cy="1970731"/>
            <a:chOff x="0" y="0"/>
            <a:chExt cx="1503944" cy="812800"/>
          </a:xfrm>
        </p:grpSpPr>
        <p:sp>
          <p:nvSpPr>
            <p:cNvPr name="Freeform 12" id="12"/>
            <p:cNvSpPr/>
            <p:nvPr/>
          </p:nvSpPr>
          <p:spPr>
            <a:xfrm flipH="false" flipV="false" rot="0">
              <a:off x="0" y="0"/>
              <a:ext cx="1503944" cy="812800"/>
            </a:xfrm>
            <a:custGeom>
              <a:avLst/>
              <a:gdLst/>
              <a:ahLst/>
              <a:cxnLst/>
              <a:rect r="r" b="b" t="t" l="l"/>
              <a:pathLst>
                <a:path h="812800" w="1503944">
                  <a:moveTo>
                    <a:pt x="751972" y="0"/>
                  </a:moveTo>
                  <a:cubicBezTo>
                    <a:pt x="336669" y="0"/>
                    <a:pt x="0" y="181951"/>
                    <a:pt x="0" y="406400"/>
                  </a:cubicBezTo>
                  <a:cubicBezTo>
                    <a:pt x="0" y="630849"/>
                    <a:pt x="336669" y="812800"/>
                    <a:pt x="751972" y="812800"/>
                  </a:cubicBezTo>
                  <a:cubicBezTo>
                    <a:pt x="1167275" y="812800"/>
                    <a:pt x="1503944" y="630849"/>
                    <a:pt x="1503944" y="406400"/>
                  </a:cubicBezTo>
                  <a:cubicBezTo>
                    <a:pt x="1503944" y="181951"/>
                    <a:pt x="1167275" y="0"/>
                    <a:pt x="751972" y="0"/>
                  </a:cubicBezTo>
                  <a:close/>
                </a:path>
              </a:pathLst>
            </a:custGeom>
            <a:solidFill>
              <a:srgbClr val="9DB3C1"/>
            </a:solidFill>
            <a:ln cap="sq">
              <a:noFill/>
              <a:prstDash val="solid"/>
              <a:miter/>
            </a:ln>
          </p:spPr>
        </p:sp>
        <p:sp>
          <p:nvSpPr>
            <p:cNvPr name="TextBox 13" id="13"/>
            <p:cNvSpPr txBox="true"/>
            <p:nvPr/>
          </p:nvSpPr>
          <p:spPr>
            <a:xfrm>
              <a:off x="140995" y="38100"/>
              <a:ext cx="1221955"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9826493" y="3662323"/>
            <a:ext cx="4074333" cy="1970731"/>
            <a:chOff x="0" y="0"/>
            <a:chExt cx="1680401" cy="812800"/>
          </a:xfrm>
        </p:grpSpPr>
        <p:sp>
          <p:nvSpPr>
            <p:cNvPr name="Freeform 15" id="15"/>
            <p:cNvSpPr/>
            <p:nvPr/>
          </p:nvSpPr>
          <p:spPr>
            <a:xfrm flipH="false" flipV="false" rot="0">
              <a:off x="0" y="0"/>
              <a:ext cx="1680401" cy="812800"/>
            </a:xfrm>
            <a:custGeom>
              <a:avLst/>
              <a:gdLst/>
              <a:ahLst/>
              <a:cxnLst/>
              <a:rect r="r" b="b" t="t" l="l"/>
              <a:pathLst>
                <a:path h="812800" w="1680401">
                  <a:moveTo>
                    <a:pt x="840200" y="0"/>
                  </a:moveTo>
                  <a:cubicBezTo>
                    <a:pt x="376171" y="0"/>
                    <a:pt x="0" y="181951"/>
                    <a:pt x="0" y="406400"/>
                  </a:cubicBezTo>
                  <a:cubicBezTo>
                    <a:pt x="0" y="630849"/>
                    <a:pt x="376171" y="812800"/>
                    <a:pt x="840200" y="812800"/>
                  </a:cubicBezTo>
                  <a:cubicBezTo>
                    <a:pt x="1304230" y="812800"/>
                    <a:pt x="1680401" y="630849"/>
                    <a:pt x="1680401" y="406400"/>
                  </a:cubicBezTo>
                  <a:cubicBezTo>
                    <a:pt x="1680401" y="181951"/>
                    <a:pt x="1304230" y="0"/>
                    <a:pt x="840200" y="0"/>
                  </a:cubicBezTo>
                  <a:close/>
                </a:path>
              </a:pathLst>
            </a:custGeom>
            <a:solidFill>
              <a:srgbClr val="9DB3C1"/>
            </a:solidFill>
            <a:ln cap="sq">
              <a:noFill/>
              <a:prstDash val="solid"/>
              <a:miter/>
            </a:ln>
          </p:spPr>
        </p:sp>
        <p:sp>
          <p:nvSpPr>
            <p:cNvPr name="TextBox 16" id="16"/>
            <p:cNvSpPr txBox="true"/>
            <p:nvPr/>
          </p:nvSpPr>
          <p:spPr>
            <a:xfrm>
              <a:off x="157538" y="38100"/>
              <a:ext cx="1365326"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091950" y="6582628"/>
            <a:ext cx="3808876" cy="1970731"/>
            <a:chOff x="0" y="0"/>
            <a:chExt cx="1570917" cy="812800"/>
          </a:xfrm>
        </p:grpSpPr>
        <p:sp>
          <p:nvSpPr>
            <p:cNvPr name="Freeform 18" id="18"/>
            <p:cNvSpPr/>
            <p:nvPr/>
          </p:nvSpPr>
          <p:spPr>
            <a:xfrm flipH="false" flipV="false" rot="0">
              <a:off x="0" y="0"/>
              <a:ext cx="1570917" cy="812800"/>
            </a:xfrm>
            <a:custGeom>
              <a:avLst/>
              <a:gdLst/>
              <a:ahLst/>
              <a:cxnLst/>
              <a:rect r="r" b="b" t="t" l="l"/>
              <a:pathLst>
                <a:path h="812800" w="1570917">
                  <a:moveTo>
                    <a:pt x="785458" y="0"/>
                  </a:moveTo>
                  <a:cubicBezTo>
                    <a:pt x="351662" y="0"/>
                    <a:pt x="0" y="181951"/>
                    <a:pt x="0" y="406400"/>
                  </a:cubicBezTo>
                  <a:cubicBezTo>
                    <a:pt x="0" y="630849"/>
                    <a:pt x="351662" y="812800"/>
                    <a:pt x="785458" y="812800"/>
                  </a:cubicBezTo>
                  <a:cubicBezTo>
                    <a:pt x="1219255" y="812800"/>
                    <a:pt x="1570917" y="630849"/>
                    <a:pt x="1570917" y="406400"/>
                  </a:cubicBezTo>
                  <a:cubicBezTo>
                    <a:pt x="1570917" y="181951"/>
                    <a:pt x="1219255" y="0"/>
                    <a:pt x="785458" y="0"/>
                  </a:cubicBezTo>
                  <a:close/>
                </a:path>
              </a:pathLst>
            </a:custGeom>
            <a:solidFill>
              <a:srgbClr val="9DB3C1"/>
            </a:solidFill>
            <a:ln cap="sq">
              <a:noFill/>
              <a:prstDash val="solid"/>
              <a:miter/>
            </a:ln>
          </p:spPr>
        </p:sp>
        <p:sp>
          <p:nvSpPr>
            <p:cNvPr name="TextBox 19" id="19"/>
            <p:cNvSpPr txBox="true"/>
            <p:nvPr/>
          </p:nvSpPr>
          <p:spPr>
            <a:xfrm>
              <a:off x="147273" y="38100"/>
              <a:ext cx="127637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4377322" y="4411165"/>
            <a:ext cx="4367737" cy="539750"/>
          </a:xfrm>
          <a:prstGeom prst="rect">
            <a:avLst/>
          </a:prstGeom>
        </p:spPr>
        <p:txBody>
          <a:bodyPr anchor="t" rtlCol="false" tIns="0" lIns="0" bIns="0" rIns="0">
            <a:spAutoFit/>
          </a:bodyPr>
          <a:lstStyle/>
          <a:p>
            <a:pPr algn="l" marL="0" indent="0" lvl="0">
              <a:lnSpc>
                <a:spcPts val="3999"/>
              </a:lnSpc>
            </a:pPr>
            <a:r>
              <a:rPr lang="en-US" sz="3999">
                <a:solidFill>
                  <a:srgbClr val="FFFFFF"/>
                </a:solidFill>
                <a:latin typeface="Bobby Jones Soft"/>
                <a:ea typeface="Bobby Jones Soft"/>
                <a:cs typeface="Bobby Jones Soft"/>
                <a:sym typeface="Bobby Jones Soft"/>
              </a:rPr>
              <a:t>Dashboard</a:t>
            </a:r>
          </a:p>
        </p:txBody>
      </p:sp>
      <p:sp>
        <p:nvSpPr>
          <p:cNvPr name="TextBox 21" id="21"/>
          <p:cNvSpPr txBox="true"/>
          <p:nvPr/>
        </p:nvSpPr>
        <p:spPr>
          <a:xfrm rot="0">
            <a:off x="10140861" y="4158766"/>
            <a:ext cx="3759965" cy="1044521"/>
          </a:xfrm>
          <a:prstGeom prst="rect">
            <a:avLst/>
          </a:prstGeom>
        </p:spPr>
        <p:txBody>
          <a:bodyPr anchor="t" rtlCol="false" tIns="0" lIns="0" bIns="0" rIns="0">
            <a:spAutoFit/>
          </a:bodyPr>
          <a:lstStyle/>
          <a:p>
            <a:pPr algn="l" marL="0" indent="0" lvl="0">
              <a:lnSpc>
                <a:spcPts val="3999"/>
              </a:lnSpc>
            </a:pPr>
            <a:r>
              <a:rPr lang="en-US" sz="3999">
                <a:solidFill>
                  <a:srgbClr val="FFFFFF"/>
                </a:solidFill>
                <a:latin typeface="Bobby Jones Soft"/>
                <a:ea typeface="Bobby Jones Soft"/>
                <a:cs typeface="Bobby Jones Soft"/>
                <a:sym typeface="Bobby Jones Soft"/>
              </a:rPr>
              <a:t>User authentication</a:t>
            </a:r>
          </a:p>
        </p:txBody>
      </p:sp>
      <p:sp>
        <p:nvSpPr>
          <p:cNvPr name="TextBox 22" id="22"/>
          <p:cNvSpPr txBox="true"/>
          <p:nvPr/>
        </p:nvSpPr>
        <p:spPr>
          <a:xfrm rot="0">
            <a:off x="10559918" y="7079070"/>
            <a:ext cx="4367737" cy="1044521"/>
          </a:xfrm>
          <a:prstGeom prst="rect">
            <a:avLst/>
          </a:prstGeom>
        </p:spPr>
        <p:txBody>
          <a:bodyPr anchor="t" rtlCol="false" tIns="0" lIns="0" bIns="0" rIns="0">
            <a:spAutoFit/>
          </a:bodyPr>
          <a:lstStyle/>
          <a:p>
            <a:pPr algn="l" marL="0" indent="0" lvl="0">
              <a:lnSpc>
                <a:spcPts val="3999"/>
              </a:lnSpc>
            </a:pPr>
            <a:r>
              <a:rPr lang="en-US" sz="3999">
                <a:solidFill>
                  <a:srgbClr val="FFFFFF"/>
                </a:solidFill>
                <a:latin typeface="Bobby Jones Soft"/>
                <a:ea typeface="Bobby Jones Soft"/>
                <a:cs typeface="Bobby Jones Soft"/>
                <a:sym typeface="Bobby Jones Soft"/>
              </a:rPr>
              <a:t>Report Entertainment</a:t>
            </a:r>
          </a:p>
        </p:txBody>
      </p:sp>
      <p:sp>
        <p:nvSpPr>
          <p:cNvPr name="TextBox 23" id="23"/>
          <p:cNvSpPr txBox="true"/>
          <p:nvPr/>
        </p:nvSpPr>
        <p:spPr>
          <a:xfrm rot="0">
            <a:off x="4168492" y="7019366"/>
            <a:ext cx="3294417" cy="1044521"/>
          </a:xfrm>
          <a:prstGeom prst="rect">
            <a:avLst/>
          </a:prstGeom>
        </p:spPr>
        <p:txBody>
          <a:bodyPr anchor="t" rtlCol="false" tIns="0" lIns="0" bIns="0" rIns="0">
            <a:spAutoFit/>
          </a:bodyPr>
          <a:lstStyle/>
          <a:p>
            <a:pPr algn="l" marL="0" indent="0" lvl="0">
              <a:lnSpc>
                <a:spcPts val="3999"/>
              </a:lnSpc>
            </a:pPr>
            <a:r>
              <a:rPr lang="en-US" sz="3999">
                <a:solidFill>
                  <a:srgbClr val="FFFFFF"/>
                </a:solidFill>
                <a:latin typeface="Bobby Jones Soft"/>
                <a:ea typeface="Bobby Jones Soft"/>
                <a:cs typeface="Bobby Jones Soft"/>
                <a:sym typeface="Bobby Jones Soft"/>
              </a:rPr>
              <a:t>Report Submission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0" y="2797151"/>
            <a:ext cx="7071391" cy="7489849"/>
            <a:chOff x="0" y="0"/>
            <a:chExt cx="1846285" cy="1955541"/>
          </a:xfrm>
        </p:grpSpPr>
        <p:sp>
          <p:nvSpPr>
            <p:cNvPr name="Freeform 4" id="4"/>
            <p:cNvSpPr/>
            <p:nvPr/>
          </p:nvSpPr>
          <p:spPr>
            <a:xfrm flipH="false" flipV="false" rot="0">
              <a:off x="0" y="0"/>
              <a:ext cx="1846285" cy="1955541"/>
            </a:xfrm>
            <a:custGeom>
              <a:avLst/>
              <a:gdLst/>
              <a:ahLst/>
              <a:cxnLst/>
              <a:rect r="r" b="b" t="t" l="l"/>
              <a:pathLst>
                <a:path h="1955541" w="1846285">
                  <a:moveTo>
                    <a:pt x="22991" y="0"/>
                  </a:moveTo>
                  <a:lnTo>
                    <a:pt x="1823293" y="0"/>
                  </a:lnTo>
                  <a:cubicBezTo>
                    <a:pt x="1835991" y="0"/>
                    <a:pt x="1846285" y="10294"/>
                    <a:pt x="1846285" y="22991"/>
                  </a:cubicBezTo>
                  <a:lnTo>
                    <a:pt x="1846285" y="1932549"/>
                  </a:lnTo>
                  <a:cubicBezTo>
                    <a:pt x="1846285" y="1945247"/>
                    <a:pt x="1835991" y="1955541"/>
                    <a:pt x="1823293" y="1955541"/>
                  </a:cubicBezTo>
                  <a:lnTo>
                    <a:pt x="22991" y="1955541"/>
                  </a:lnTo>
                  <a:cubicBezTo>
                    <a:pt x="10294" y="1955541"/>
                    <a:pt x="0" y="1945247"/>
                    <a:pt x="0" y="1932549"/>
                  </a:cubicBezTo>
                  <a:lnTo>
                    <a:pt x="0" y="22991"/>
                  </a:lnTo>
                  <a:cubicBezTo>
                    <a:pt x="0" y="10294"/>
                    <a:pt x="10294" y="0"/>
                    <a:pt x="22991" y="0"/>
                  </a:cubicBezTo>
                  <a:close/>
                </a:path>
              </a:pathLst>
            </a:custGeom>
            <a:solidFill>
              <a:srgbClr val="FFFFFF"/>
            </a:solidFill>
          </p:spPr>
        </p:sp>
        <p:sp>
          <p:nvSpPr>
            <p:cNvPr name="TextBox 5" id="5"/>
            <p:cNvSpPr txBox="true"/>
            <p:nvPr/>
          </p:nvSpPr>
          <p:spPr>
            <a:xfrm>
              <a:off x="0" y="-47625"/>
              <a:ext cx="1846285" cy="2003166"/>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0">
            <a:off x="11199681" y="2797151"/>
            <a:ext cx="7088319" cy="7489849"/>
            <a:chOff x="0" y="0"/>
            <a:chExt cx="1850704" cy="1955541"/>
          </a:xfrm>
        </p:grpSpPr>
        <p:sp>
          <p:nvSpPr>
            <p:cNvPr name="Freeform 7" id="7"/>
            <p:cNvSpPr/>
            <p:nvPr/>
          </p:nvSpPr>
          <p:spPr>
            <a:xfrm flipH="false" flipV="false" rot="0">
              <a:off x="0" y="0"/>
              <a:ext cx="1850704" cy="1955541"/>
            </a:xfrm>
            <a:custGeom>
              <a:avLst/>
              <a:gdLst/>
              <a:ahLst/>
              <a:cxnLst/>
              <a:rect r="r" b="b" t="t" l="l"/>
              <a:pathLst>
                <a:path h="1955541" w="1850704">
                  <a:moveTo>
                    <a:pt x="22936" y="0"/>
                  </a:moveTo>
                  <a:lnTo>
                    <a:pt x="1827768" y="0"/>
                  </a:lnTo>
                  <a:cubicBezTo>
                    <a:pt x="1840435" y="0"/>
                    <a:pt x="1850704" y="10269"/>
                    <a:pt x="1850704" y="22936"/>
                  </a:cubicBezTo>
                  <a:lnTo>
                    <a:pt x="1850704" y="1932604"/>
                  </a:lnTo>
                  <a:cubicBezTo>
                    <a:pt x="1850704" y="1938687"/>
                    <a:pt x="1848288" y="1944521"/>
                    <a:pt x="1843986" y="1948823"/>
                  </a:cubicBezTo>
                  <a:cubicBezTo>
                    <a:pt x="1839685" y="1953124"/>
                    <a:pt x="1833851" y="1955541"/>
                    <a:pt x="1827768" y="1955541"/>
                  </a:cubicBezTo>
                  <a:lnTo>
                    <a:pt x="22936" y="1955541"/>
                  </a:lnTo>
                  <a:cubicBezTo>
                    <a:pt x="16853" y="1955541"/>
                    <a:pt x="11019" y="1953124"/>
                    <a:pt x="6718" y="1948823"/>
                  </a:cubicBezTo>
                  <a:cubicBezTo>
                    <a:pt x="2417" y="1944521"/>
                    <a:pt x="0" y="1938687"/>
                    <a:pt x="0" y="1932604"/>
                  </a:cubicBezTo>
                  <a:lnTo>
                    <a:pt x="0" y="22936"/>
                  </a:lnTo>
                  <a:cubicBezTo>
                    <a:pt x="0" y="16853"/>
                    <a:pt x="2417" y="11019"/>
                    <a:pt x="6718" y="6718"/>
                  </a:cubicBezTo>
                  <a:cubicBezTo>
                    <a:pt x="11019" y="2417"/>
                    <a:pt x="16853" y="0"/>
                    <a:pt x="22936" y="0"/>
                  </a:cubicBezTo>
                  <a:close/>
                </a:path>
              </a:pathLst>
            </a:custGeom>
            <a:solidFill>
              <a:srgbClr val="FFFFFF"/>
            </a:solidFill>
          </p:spPr>
        </p:sp>
        <p:sp>
          <p:nvSpPr>
            <p:cNvPr name="TextBox 8" id="8"/>
            <p:cNvSpPr txBox="true"/>
            <p:nvPr/>
          </p:nvSpPr>
          <p:spPr>
            <a:xfrm>
              <a:off x="0" y="-47625"/>
              <a:ext cx="1850704" cy="2003166"/>
            </a:xfrm>
            <a:prstGeom prst="rect">
              <a:avLst/>
            </a:prstGeom>
          </p:spPr>
          <p:txBody>
            <a:bodyPr anchor="ctr" rtlCol="false" tIns="50800" lIns="50800" bIns="50800" rIns="50800"/>
            <a:lstStyle/>
            <a:p>
              <a:pPr algn="ctr">
                <a:lnSpc>
                  <a:spcPts val="3266"/>
                </a:lnSpc>
              </a:pPr>
            </a:p>
          </p:txBody>
        </p:sp>
      </p:grpSp>
      <p:grpSp>
        <p:nvGrpSpPr>
          <p:cNvPr name="Group 9" id="9"/>
          <p:cNvGrpSpPr/>
          <p:nvPr/>
        </p:nvGrpSpPr>
        <p:grpSpPr>
          <a:xfrm rot="0">
            <a:off x="1062583" y="2249201"/>
            <a:ext cx="5352517" cy="1095902"/>
            <a:chOff x="0" y="0"/>
            <a:chExt cx="1952364" cy="399737"/>
          </a:xfrm>
        </p:grpSpPr>
        <p:sp>
          <p:nvSpPr>
            <p:cNvPr name="Freeform 10" id="10"/>
            <p:cNvSpPr/>
            <p:nvPr/>
          </p:nvSpPr>
          <p:spPr>
            <a:xfrm flipH="false" flipV="false" rot="0">
              <a:off x="0" y="0"/>
              <a:ext cx="1952364" cy="399737"/>
            </a:xfrm>
            <a:custGeom>
              <a:avLst/>
              <a:gdLst/>
              <a:ahLst/>
              <a:cxnLst/>
              <a:rect r="r" b="b" t="t" l="l"/>
              <a:pathLst>
                <a:path h="399737" w="1952364">
                  <a:moveTo>
                    <a:pt x="26035" y="0"/>
                  </a:moveTo>
                  <a:lnTo>
                    <a:pt x="1926329" y="0"/>
                  </a:lnTo>
                  <a:cubicBezTo>
                    <a:pt x="1933234" y="0"/>
                    <a:pt x="1939856" y="2743"/>
                    <a:pt x="1944739" y="7626"/>
                  </a:cubicBezTo>
                  <a:cubicBezTo>
                    <a:pt x="1949621" y="12508"/>
                    <a:pt x="1952364" y="19130"/>
                    <a:pt x="1952364" y="26035"/>
                  </a:cubicBezTo>
                  <a:lnTo>
                    <a:pt x="1952364" y="373702"/>
                  </a:lnTo>
                  <a:cubicBezTo>
                    <a:pt x="1952364" y="380607"/>
                    <a:pt x="1949621" y="387229"/>
                    <a:pt x="1944739" y="392111"/>
                  </a:cubicBezTo>
                  <a:cubicBezTo>
                    <a:pt x="1939856" y="396994"/>
                    <a:pt x="1933234" y="399737"/>
                    <a:pt x="1926329" y="399737"/>
                  </a:cubicBezTo>
                  <a:lnTo>
                    <a:pt x="26035" y="399737"/>
                  </a:lnTo>
                  <a:cubicBezTo>
                    <a:pt x="11656" y="399737"/>
                    <a:pt x="0" y="388081"/>
                    <a:pt x="0" y="373702"/>
                  </a:cubicBezTo>
                  <a:lnTo>
                    <a:pt x="0" y="26035"/>
                  </a:lnTo>
                  <a:cubicBezTo>
                    <a:pt x="0" y="11656"/>
                    <a:pt x="11656" y="0"/>
                    <a:pt x="26035" y="0"/>
                  </a:cubicBezTo>
                  <a:close/>
                </a:path>
              </a:pathLst>
            </a:custGeom>
            <a:solidFill>
              <a:srgbClr val="FFC95F"/>
            </a:solidFill>
          </p:spPr>
        </p:sp>
        <p:sp>
          <p:nvSpPr>
            <p:cNvPr name="TextBox 11" id="11"/>
            <p:cNvSpPr txBox="true"/>
            <p:nvPr/>
          </p:nvSpPr>
          <p:spPr>
            <a:xfrm>
              <a:off x="0" y="-47625"/>
              <a:ext cx="1952364" cy="447362"/>
            </a:xfrm>
            <a:prstGeom prst="rect">
              <a:avLst/>
            </a:prstGeom>
          </p:spPr>
          <p:txBody>
            <a:bodyPr anchor="ctr" rtlCol="false" tIns="50800" lIns="50800" bIns="50800" rIns="50800"/>
            <a:lstStyle/>
            <a:p>
              <a:pPr algn="ctr">
                <a:lnSpc>
                  <a:spcPts val="3266"/>
                </a:lnSpc>
              </a:pPr>
            </a:p>
          </p:txBody>
        </p:sp>
      </p:grpSp>
      <p:grpSp>
        <p:nvGrpSpPr>
          <p:cNvPr name="Group 12" id="12"/>
          <p:cNvGrpSpPr/>
          <p:nvPr/>
        </p:nvGrpSpPr>
        <p:grpSpPr>
          <a:xfrm rot="0">
            <a:off x="11872900" y="2249201"/>
            <a:ext cx="5352517" cy="1095902"/>
            <a:chOff x="0" y="0"/>
            <a:chExt cx="1952364" cy="399737"/>
          </a:xfrm>
        </p:grpSpPr>
        <p:sp>
          <p:nvSpPr>
            <p:cNvPr name="Freeform 13" id="13"/>
            <p:cNvSpPr/>
            <p:nvPr/>
          </p:nvSpPr>
          <p:spPr>
            <a:xfrm flipH="false" flipV="false" rot="0">
              <a:off x="0" y="0"/>
              <a:ext cx="1952364" cy="399737"/>
            </a:xfrm>
            <a:custGeom>
              <a:avLst/>
              <a:gdLst/>
              <a:ahLst/>
              <a:cxnLst/>
              <a:rect r="r" b="b" t="t" l="l"/>
              <a:pathLst>
                <a:path h="399737" w="1952364">
                  <a:moveTo>
                    <a:pt x="26035" y="0"/>
                  </a:moveTo>
                  <a:lnTo>
                    <a:pt x="1926329" y="0"/>
                  </a:lnTo>
                  <a:cubicBezTo>
                    <a:pt x="1933234" y="0"/>
                    <a:pt x="1939856" y="2743"/>
                    <a:pt x="1944739" y="7626"/>
                  </a:cubicBezTo>
                  <a:cubicBezTo>
                    <a:pt x="1949621" y="12508"/>
                    <a:pt x="1952364" y="19130"/>
                    <a:pt x="1952364" y="26035"/>
                  </a:cubicBezTo>
                  <a:lnTo>
                    <a:pt x="1952364" y="373702"/>
                  </a:lnTo>
                  <a:cubicBezTo>
                    <a:pt x="1952364" y="380607"/>
                    <a:pt x="1949621" y="387229"/>
                    <a:pt x="1944739" y="392111"/>
                  </a:cubicBezTo>
                  <a:cubicBezTo>
                    <a:pt x="1939856" y="396994"/>
                    <a:pt x="1933234" y="399737"/>
                    <a:pt x="1926329" y="399737"/>
                  </a:cubicBezTo>
                  <a:lnTo>
                    <a:pt x="26035" y="399737"/>
                  </a:lnTo>
                  <a:cubicBezTo>
                    <a:pt x="11656" y="399737"/>
                    <a:pt x="0" y="388081"/>
                    <a:pt x="0" y="373702"/>
                  </a:cubicBezTo>
                  <a:lnTo>
                    <a:pt x="0" y="26035"/>
                  </a:lnTo>
                  <a:cubicBezTo>
                    <a:pt x="0" y="11656"/>
                    <a:pt x="11656" y="0"/>
                    <a:pt x="26035" y="0"/>
                  </a:cubicBezTo>
                  <a:close/>
                </a:path>
              </a:pathLst>
            </a:custGeom>
            <a:solidFill>
              <a:srgbClr val="FFC95F"/>
            </a:solidFill>
          </p:spPr>
        </p:sp>
        <p:sp>
          <p:nvSpPr>
            <p:cNvPr name="TextBox 14" id="14"/>
            <p:cNvSpPr txBox="true"/>
            <p:nvPr/>
          </p:nvSpPr>
          <p:spPr>
            <a:xfrm>
              <a:off x="0" y="-47625"/>
              <a:ext cx="1952364" cy="447362"/>
            </a:xfrm>
            <a:prstGeom prst="rect">
              <a:avLst/>
            </a:prstGeom>
          </p:spPr>
          <p:txBody>
            <a:bodyPr anchor="ctr" rtlCol="false" tIns="50800" lIns="50800" bIns="50800" rIns="50800"/>
            <a:lstStyle/>
            <a:p>
              <a:pPr algn="ctr">
                <a:lnSpc>
                  <a:spcPts val="3266"/>
                </a:lnSpc>
              </a:pPr>
            </a:p>
          </p:txBody>
        </p:sp>
      </p:grpSp>
      <p:pic>
        <p:nvPicPr>
          <p:cNvPr name="Picture 15" id="15"/>
          <p:cNvPicPr>
            <a:picLocks noChangeAspect="true"/>
          </p:cNvPicPr>
          <p:nvPr/>
        </p:nvPicPr>
        <p:blipFill>
          <a:blip r:embed="rId3"/>
          <a:srcRect l="0" t="0" r="0" b="0"/>
          <a:stretch>
            <a:fillRect/>
          </a:stretch>
        </p:blipFill>
        <p:spPr>
          <a:xfrm flipH="false" flipV="false" rot="0">
            <a:off x="6757490" y="3757367"/>
            <a:ext cx="4471437" cy="4140220"/>
          </a:xfrm>
          <a:prstGeom prst="rect">
            <a:avLst/>
          </a:prstGeom>
        </p:spPr>
      </p:pic>
      <p:sp>
        <p:nvSpPr>
          <p:cNvPr name="TextBox 16" id="16"/>
          <p:cNvSpPr txBox="true"/>
          <p:nvPr/>
        </p:nvSpPr>
        <p:spPr>
          <a:xfrm rot="0">
            <a:off x="367923" y="132359"/>
            <a:ext cx="10476277" cy="1685609"/>
          </a:xfrm>
          <a:prstGeom prst="rect">
            <a:avLst/>
          </a:prstGeom>
        </p:spPr>
        <p:txBody>
          <a:bodyPr anchor="t" rtlCol="false" tIns="0" lIns="0" bIns="0" rIns="0">
            <a:spAutoFit/>
          </a:bodyPr>
          <a:lstStyle/>
          <a:p>
            <a:pPr algn="l" marL="0" indent="0" lvl="0">
              <a:lnSpc>
                <a:spcPts val="13667"/>
              </a:lnSpc>
              <a:spcBef>
                <a:spcPct val="0"/>
              </a:spcBef>
            </a:pPr>
            <a:r>
              <a:rPr lang="en-US" sz="9762">
                <a:solidFill>
                  <a:srgbClr val="FFFFFF"/>
                </a:solidFill>
                <a:latin typeface="Bobby Jones Soft"/>
                <a:ea typeface="Bobby Jones Soft"/>
                <a:cs typeface="Bobby Jones Soft"/>
                <a:sym typeface="Bobby Jones Soft"/>
              </a:rPr>
              <a:t>Approach used:</a:t>
            </a:r>
          </a:p>
        </p:txBody>
      </p:sp>
      <p:sp>
        <p:nvSpPr>
          <p:cNvPr name="TextBox 17" id="17"/>
          <p:cNvSpPr txBox="true"/>
          <p:nvPr/>
        </p:nvSpPr>
        <p:spPr>
          <a:xfrm rot="0">
            <a:off x="406292" y="3455513"/>
            <a:ext cx="6665100" cy="6195975"/>
          </a:xfrm>
          <a:prstGeom prst="rect">
            <a:avLst/>
          </a:prstGeom>
        </p:spPr>
        <p:txBody>
          <a:bodyPr anchor="t" rtlCol="false" tIns="0" lIns="0" bIns="0" rIns="0">
            <a:spAutoFit/>
          </a:bodyPr>
          <a:lstStyle/>
          <a:p>
            <a:pPr algn="l" marL="0" indent="0" lvl="0">
              <a:lnSpc>
                <a:spcPts val="6938"/>
              </a:lnSpc>
              <a:spcBef>
                <a:spcPct val="0"/>
              </a:spcBef>
            </a:pPr>
            <a:r>
              <a:rPr lang="en-US" sz="4625">
                <a:solidFill>
                  <a:srgbClr val="544541"/>
                </a:solidFill>
                <a:latin typeface="Jua"/>
                <a:ea typeface="Jua"/>
                <a:cs typeface="Jua"/>
                <a:sym typeface="Jua"/>
              </a:rPr>
              <a:t>Agile delivers value incrementally, adapts to change, and ensures collaboration, making it perfect for Green Sync's evolving needs and continuous improvement.</a:t>
            </a:r>
          </a:p>
        </p:txBody>
      </p:sp>
      <p:sp>
        <p:nvSpPr>
          <p:cNvPr name="TextBox 18" id="18"/>
          <p:cNvSpPr txBox="true"/>
          <p:nvPr/>
        </p:nvSpPr>
        <p:spPr>
          <a:xfrm rot="0">
            <a:off x="11228928" y="3528767"/>
            <a:ext cx="6640461" cy="5798017"/>
          </a:xfrm>
          <a:prstGeom prst="rect">
            <a:avLst/>
          </a:prstGeom>
        </p:spPr>
        <p:txBody>
          <a:bodyPr anchor="t" rtlCol="false" tIns="0" lIns="0" bIns="0" rIns="0">
            <a:spAutoFit/>
          </a:bodyPr>
          <a:lstStyle/>
          <a:p>
            <a:pPr algn="ctr" marL="0" indent="0" lvl="0">
              <a:lnSpc>
                <a:spcPts val="6481"/>
              </a:lnSpc>
              <a:spcBef>
                <a:spcPct val="0"/>
              </a:spcBef>
            </a:pPr>
            <a:r>
              <a:rPr lang="en-US" sz="4321">
                <a:solidFill>
                  <a:srgbClr val="544541"/>
                </a:solidFill>
                <a:latin typeface="Jua"/>
                <a:ea typeface="Jua"/>
                <a:cs typeface="Jua"/>
                <a:sym typeface="Jua"/>
              </a:rPr>
              <a:t>We chose Agile for Green Sync because its flexibility, iterative delivery, and feedback-driven approach ensure the project meets community needs effectively.</a:t>
            </a:r>
          </a:p>
        </p:txBody>
      </p:sp>
      <p:sp>
        <p:nvSpPr>
          <p:cNvPr name="TextBox 19" id="19"/>
          <p:cNvSpPr txBox="true"/>
          <p:nvPr/>
        </p:nvSpPr>
        <p:spPr>
          <a:xfrm rot="0">
            <a:off x="1507070" y="2404500"/>
            <a:ext cx="4463543" cy="1545494"/>
          </a:xfrm>
          <a:prstGeom prst="rect">
            <a:avLst/>
          </a:prstGeom>
        </p:spPr>
        <p:txBody>
          <a:bodyPr anchor="t" rtlCol="false" tIns="0" lIns="0" bIns="0" rIns="0">
            <a:spAutoFit/>
          </a:bodyPr>
          <a:lstStyle/>
          <a:p>
            <a:pPr algn="ctr">
              <a:lnSpc>
                <a:spcPts val="6165"/>
              </a:lnSpc>
            </a:pPr>
            <a:r>
              <a:rPr lang="en-US" sz="4403">
                <a:solidFill>
                  <a:srgbClr val="544541"/>
                </a:solidFill>
                <a:latin typeface="Bobby Jones Soft"/>
                <a:ea typeface="Bobby Jones Soft"/>
                <a:cs typeface="Bobby Jones Soft"/>
                <a:sym typeface="Bobby Jones Soft"/>
              </a:rPr>
              <a:t>Why Agile?</a:t>
            </a:r>
          </a:p>
          <a:p>
            <a:pPr algn="ctr" marL="0" indent="0" lvl="0">
              <a:lnSpc>
                <a:spcPts val="6165"/>
              </a:lnSpc>
              <a:spcBef>
                <a:spcPct val="0"/>
              </a:spcBef>
            </a:pPr>
          </a:p>
        </p:txBody>
      </p:sp>
      <p:sp>
        <p:nvSpPr>
          <p:cNvPr name="TextBox 20" id="20"/>
          <p:cNvSpPr txBox="true"/>
          <p:nvPr/>
        </p:nvSpPr>
        <p:spPr>
          <a:xfrm rot="0">
            <a:off x="12317387" y="2404500"/>
            <a:ext cx="4463543" cy="1545494"/>
          </a:xfrm>
          <a:prstGeom prst="rect">
            <a:avLst/>
          </a:prstGeom>
        </p:spPr>
        <p:txBody>
          <a:bodyPr anchor="t" rtlCol="false" tIns="0" lIns="0" bIns="0" rIns="0">
            <a:spAutoFit/>
          </a:bodyPr>
          <a:lstStyle/>
          <a:p>
            <a:pPr algn="ctr">
              <a:lnSpc>
                <a:spcPts val="6165"/>
              </a:lnSpc>
            </a:pPr>
            <a:r>
              <a:rPr lang="en-US" sz="4403">
                <a:solidFill>
                  <a:srgbClr val="544541"/>
                </a:solidFill>
                <a:latin typeface="Bobby Jones Soft"/>
                <a:ea typeface="Bobby Jones Soft"/>
                <a:cs typeface="Bobby Jones Soft"/>
                <a:sym typeface="Bobby Jones Soft"/>
              </a:rPr>
              <a:t>Agile Framework </a:t>
            </a:r>
          </a:p>
          <a:p>
            <a:pPr algn="ctr" marL="0" indent="0" lvl="0">
              <a:lnSpc>
                <a:spcPts val="6165"/>
              </a:lnSpc>
              <a:spcBef>
                <a:spcPct val="0"/>
              </a:spcBef>
            </a:pPr>
          </a:p>
        </p:txBody>
      </p:sp>
      <p:sp>
        <p:nvSpPr>
          <p:cNvPr name="Freeform 21" id="21"/>
          <p:cNvSpPr/>
          <p:nvPr/>
        </p:nvSpPr>
        <p:spPr>
          <a:xfrm flipH="false" flipV="false" rot="344494">
            <a:off x="15874626" y="-698397"/>
            <a:ext cx="2701583" cy="2387217"/>
          </a:xfrm>
          <a:custGeom>
            <a:avLst/>
            <a:gdLst/>
            <a:ahLst/>
            <a:cxnLst/>
            <a:rect r="r" b="b" t="t" l="l"/>
            <a:pathLst>
              <a:path h="2387217" w="2701583">
                <a:moveTo>
                  <a:pt x="0" y="0"/>
                </a:moveTo>
                <a:lnTo>
                  <a:pt x="2701583" y="0"/>
                </a:lnTo>
                <a:lnTo>
                  <a:pt x="2701583" y="2387217"/>
                </a:lnTo>
                <a:lnTo>
                  <a:pt x="0" y="2387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0" y="2797151"/>
            <a:ext cx="7625167" cy="7489849"/>
            <a:chOff x="0" y="0"/>
            <a:chExt cx="1990871" cy="1955541"/>
          </a:xfrm>
        </p:grpSpPr>
        <p:sp>
          <p:nvSpPr>
            <p:cNvPr name="Freeform 4" id="4"/>
            <p:cNvSpPr/>
            <p:nvPr/>
          </p:nvSpPr>
          <p:spPr>
            <a:xfrm flipH="false" flipV="false" rot="0">
              <a:off x="0" y="0"/>
              <a:ext cx="1990871" cy="1955541"/>
            </a:xfrm>
            <a:custGeom>
              <a:avLst/>
              <a:gdLst/>
              <a:ahLst/>
              <a:cxnLst/>
              <a:rect r="r" b="b" t="t" l="l"/>
              <a:pathLst>
                <a:path h="1955541" w="1990871">
                  <a:moveTo>
                    <a:pt x="21322" y="0"/>
                  </a:moveTo>
                  <a:lnTo>
                    <a:pt x="1969550" y="0"/>
                  </a:lnTo>
                  <a:cubicBezTo>
                    <a:pt x="1975204" y="0"/>
                    <a:pt x="1980628" y="2246"/>
                    <a:pt x="1984626" y="6245"/>
                  </a:cubicBezTo>
                  <a:cubicBezTo>
                    <a:pt x="1988625" y="10244"/>
                    <a:pt x="1990871" y="15667"/>
                    <a:pt x="1990871" y="21322"/>
                  </a:cubicBezTo>
                  <a:lnTo>
                    <a:pt x="1990871" y="1934219"/>
                  </a:lnTo>
                  <a:cubicBezTo>
                    <a:pt x="1990871" y="1945995"/>
                    <a:pt x="1981325" y="1955541"/>
                    <a:pt x="1969550" y="1955541"/>
                  </a:cubicBezTo>
                  <a:lnTo>
                    <a:pt x="21322" y="1955541"/>
                  </a:lnTo>
                  <a:cubicBezTo>
                    <a:pt x="15667" y="1955541"/>
                    <a:pt x="10244" y="1953294"/>
                    <a:pt x="6245" y="1949296"/>
                  </a:cubicBezTo>
                  <a:cubicBezTo>
                    <a:pt x="2246" y="1945297"/>
                    <a:pt x="0" y="1939874"/>
                    <a:pt x="0" y="1934219"/>
                  </a:cubicBezTo>
                  <a:lnTo>
                    <a:pt x="0" y="21322"/>
                  </a:lnTo>
                  <a:cubicBezTo>
                    <a:pt x="0" y="15667"/>
                    <a:pt x="2246" y="10244"/>
                    <a:pt x="6245" y="6245"/>
                  </a:cubicBezTo>
                  <a:cubicBezTo>
                    <a:pt x="10244" y="2246"/>
                    <a:pt x="15667" y="0"/>
                    <a:pt x="21322" y="0"/>
                  </a:cubicBezTo>
                  <a:close/>
                </a:path>
              </a:pathLst>
            </a:custGeom>
            <a:solidFill>
              <a:srgbClr val="FFFFFF"/>
            </a:solidFill>
          </p:spPr>
        </p:sp>
        <p:sp>
          <p:nvSpPr>
            <p:cNvPr name="TextBox 5" id="5"/>
            <p:cNvSpPr txBox="true"/>
            <p:nvPr/>
          </p:nvSpPr>
          <p:spPr>
            <a:xfrm>
              <a:off x="0" y="-47625"/>
              <a:ext cx="1990871" cy="2003166"/>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0">
            <a:off x="1062583" y="2249201"/>
            <a:ext cx="5352517" cy="1095902"/>
            <a:chOff x="0" y="0"/>
            <a:chExt cx="1952364" cy="399737"/>
          </a:xfrm>
        </p:grpSpPr>
        <p:sp>
          <p:nvSpPr>
            <p:cNvPr name="Freeform 7" id="7"/>
            <p:cNvSpPr/>
            <p:nvPr/>
          </p:nvSpPr>
          <p:spPr>
            <a:xfrm flipH="false" flipV="false" rot="0">
              <a:off x="0" y="0"/>
              <a:ext cx="1952364" cy="399737"/>
            </a:xfrm>
            <a:custGeom>
              <a:avLst/>
              <a:gdLst/>
              <a:ahLst/>
              <a:cxnLst/>
              <a:rect r="r" b="b" t="t" l="l"/>
              <a:pathLst>
                <a:path h="399737" w="1952364">
                  <a:moveTo>
                    <a:pt x="26035" y="0"/>
                  </a:moveTo>
                  <a:lnTo>
                    <a:pt x="1926329" y="0"/>
                  </a:lnTo>
                  <a:cubicBezTo>
                    <a:pt x="1933234" y="0"/>
                    <a:pt x="1939856" y="2743"/>
                    <a:pt x="1944739" y="7626"/>
                  </a:cubicBezTo>
                  <a:cubicBezTo>
                    <a:pt x="1949621" y="12508"/>
                    <a:pt x="1952364" y="19130"/>
                    <a:pt x="1952364" y="26035"/>
                  </a:cubicBezTo>
                  <a:lnTo>
                    <a:pt x="1952364" y="373702"/>
                  </a:lnTo>
                  <a:cubicBezTo>
                    <a:pt x="1952364" y="380607"/>
                    <a:pt x="1949621" y="387229"/>
                    <a:pt x="1944739" y="392111"/>
                  </a:cubicBezTo>
                  <a:cubicBezTo>
                    <a:pt x="1939856" y="396994"/>
                    <a:pt x="1933234" y="399737"/>
                    <a:pt x="1926329" y="399737"/>
                  </a:cubicBezTo>
                  <a:lnTo>
                    <a:pt x="26035" y="399737"/>
                  </a:lnTo>
                  <a:cubicBezTo>
                    <a:pt x="11656" y="399737"/>
                    <a:pt x="0" y="388081"/>
                    <a:pt x="0" y="373702"/>
                  </a:cubicBezTo>
                  <a:lnTo>
                    <a:pt x="0" y="26035"/>
                  </a:lnTo>
                  <a:cubicBezTo>
                    <a:pt x="0" y="11656"/>
                    <a:pt x="11656" y="0"/>
                    <a:pt x="26035" y="0"/>
                  </a:cubicBezTo>
                  <a:close/>
                </a:path>
              </a:pathLst>
            </a:custGeom>
            <a:solidFill>
              <a:srgbClr val="FFC95F"/>
            </a:solidFill>
          </p:spPr>
        </p:sp>
        <p:sp>
          <p:nvSpPr>
            <p:cNvPr name="TextBox 8" id="8"/>
            <p:cNvSpPr txBox="true"/>
            <p:nvPr/>
          </p:nvSpPr>
          <p:spPr>
            <a:xfrm>
              <a:off x="0" y="-47625"/>
              <a:ext cx="1952364" cy="447362"/>
            </a:xfrm>
            <a:prstGeom prst="rect">
              <a:avLst/>
            </a:prstGeom>
          </p:spPr>
          <p:txBody>
            <a:bodyPr anchor="ctr" rtlCol="false" tIns="50800" lIns="50800" bIns="50800" rIns="50800"/>
            <a:lstStyle/>
            <a:p>
              <a:pPr algn="ctr">
                <a:lnSpc>
                  <a:spcPts val="3266"/>
                </a:lnSpc>
              </a:pPr>
            </a:p>
          </p:txBody>
        </p:sp>
      </p:grpSp>
      <p:sp>
        <p:nvSpPr>
          <p:cNvPr name="Freeform 9" id="9"/>
          <p:cNvSpPr/>
          <p:nvPr/>
        </p:nvSpPr>
        <p:spPr>
          <a:xfrm flipH="false" flipV="false" rot="344494">
            <a:off x="15874626" y="-698397"/>
            <a:ext cx="2701583" cy="2387217"/>
          </a:xfrm>
          <a:custGeom>
            <a:avLst/>
            <a:gdLst/>
            <a:ahLst/>
            <a:cxnLst/>
            <a:rect r="r" b="b" t="t" l="l"/>
            <a:pathLst>
              <a:path h="2387217" w="2701583">
                <a:moveTo>
                  <a:pt x="0" y="0"/>
                </a:moveTo>
                <a:lnTo>
                  <a:pt x="2701583" y="0"/>
                </a:lnTo>
                <a:lnTo>
                  <a:pt x="2701583" y="2387217"/>
                </a:lnTo>
                <a:lnTo>
                  <a:pt x="0" y="23872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431678" y="3242652"/>
            <a:ext cx="10662833" cy="5632277"/>
          </a:xfrm>
          <a:custGeom>
            <a:avLst/>
            <a:gdLst/>
            <a:ahLst/>
            <a:cxnLst/>
            <a:rect r="r" b="b" t="t" l="l"/>
            <a:pathLst>
              <a:path h="5632277" w="10662833">
                <a:moveTo>
                  <a:pt x="0" y="0"/>
                </a:moveTo>
                <a:lnTo>
                  <a:pt x="10662833" y="0"/>
                </a:lnTo>
                <a:lnTo>
                  <a:pt x="10662833" y="5632278"/>
                </a:lnTo>
                <a:lnTo>
                  <a:pt x="0" y="5632278"/>
                </a:lnTo>
                <a:lnTo>
                  <a:pt x="0" y="0"/>
                </a:lnTo>
                <a:close/>
              </a:path>
            </a:pathLst>
          </a:custGeom>
          <a:blipFill>
            <a:blip r:embed="rId5"/>
            <a:stretch>
              <a:fillRect l="-11401" t="-13155" r="-1846" b="-7443"/>
            </a:stretch>
          </a:blipFill>
        </p:spPr>
      </p:sp>
      <p:sp>
        <p:nvSpPr>
          <p:cNvPr name="TextBox 11" id="11"/>
          <p:cNvSpPr txBox="true"/>
          <p:nvPr/>
        </p:nvSpPr>
        <p:spPr>
          <a:xfrm rot="0">
            <a:off x="367923" y="160934"/>
            <a:ext cx="10476277" cy="1338885"/>
          </a:xfrm>
          <a:prstGeom prst="rect">
            <a:avLst/>
          </a:prstGeom>
        </p:spPr>
        <p:txBody>
          <a:bodyPr anchor="t" rtlCol="false" tIns="0" lIns="0" bIns="0" rIns="0">
            <a:spAutoFit/>
          </a:bodyPr>
          <a:lstStyle/>
          <a:p>
            <a:pPr algn="l" marL="0" indent="0" lvl="0">
              <a:lnSpc>
                <a:spcPts val="10728"/>
              </a:lnSpc>
              <a:spcBef>
                <a:spcPct val="0"/>
              </a:spcBef>
            </a:pPr>
            <a:r>
              <a:rPr lang="en-US" sz="7662">
                <a:solidFill>
                  <a:srgbClr val="FFFFFF"/>
                </a:solidFill>
                <a:latin typeface="Bobby Jones Soft"/>
                <a:ea typeface="Bobby Jones Soft"/>
                <a:cs typeface="Bobby Jones Soft"/>
                <a:sym typeface="Bobby Jones Soft"/>
              </a:rPr>
              <a:t>Work flow and benefits</a:t>
            </a:r>
          </a:p>
        </p:txBody>
      </p:sp>
      <p:sp>
        <p:nvSpPr>
          <p:cNvPr name="TextBox 12" id="12"/>
          <p:cNvSpPr txBox="true"/>
          <p:nvPr/>
        </p:nvSpPr>
        <p:spPr>
          <a:xfrm rot="0">
            <a:off x="406292" y="3106977"/>
            <a:ext cx="6665100" cy="7948575"/>
          </a:xfrm>
          <a:prstGeom prst="rect">
            <a:avLst/>
          </a:prstGeom>
        </p:spPr>
        <p:txBody>
          <a:bodyPr anchor="t" rtlCol="false" tIns="0" lIns="0" bIns="0" rIns="0">
            <a:spAutoFit/>
          </a:bodyPr>
          <a:lstStyle/>
          <a:p>
            <a:pPr algn="l" marL="0" indent="0" lvl="0">
              <a:lnSpc>
                <a:spcPts val="6938"/>
              </a:lnSpc>
              <a:spcBef>
                <a:spcPct val="0"/>
              </a:spcBef>
            </a:pPr>
            <a:r>
              <a:rPr lang="en-US" sz="4625">
                <a:solidFill>
                  <a:srgbClr val="544541"/>
                </a:solidFill>
                <a:latin typeface="Jua"/>
                <a:ea typeface="Jua"/>
                <a:cs typeface="Jua"/>
                <a:sym typeface="Jua"/>
              </a:rPr>
              <a:t>Our Agile workflow includes sprint planning, daily standups, feature development, and sprint reviews, ensuring continuous progress and high-quality deliverables through iterative improvements.</a:t>
            </a:r>
          </a:p>
        </p:txBody>
      </p:sp>
      <p:sp>
        <p:nvSpPr>
          <p:cNvPr name="TextBox 13" id="13"/>
          <p:cNvSpPr txBox="true"/>
          <p:nvPr/>
        </p:nvSpPr>
        <p:spPr>
          <a:xfrm rot="0">
            <a:off x="1507070" y="2404500"/>
            <a:ext cx="4463543" cy="1581054"/>
          </a:xfrm>
          <a:prstGeom prst="rect">
            <a:avLst/>
          </a:prstGeom>
        </p:spPr>
        <p:txBody>
          <a:bodyPr anchor="t" rtlCol="false" tIns="0" lIns="0" bIns="0" rIns="0">
            <a:spAutoFit/>
          </a:bodyPr>
          <a:lstStyle/>
          <a:p>
            <a:pPr algn="ctr">
              <a:lnSpc>
                <a:spcPts val="6305"/>
              </a:lnSpc>
            </a:pPr>
            <a:r>
              <a:rPr lang="en-US" sz="4503">
                <a:solidFill>
                  <a:srgbClr val="544541"/>
                </a:solidFill>
                <a:latin typeface="Bobby Jones Soft"/>
                <a:ea typeface="Bobby Jones Soft"/>
                <a:cs typeface="Bobby Jones Soft"/>
                <a:sym typeface="Bobby Jones Soft"/>
              </a:rPr>
              <a:t>Agile Workflow</a:t>
            </a:r>
          </a:p>
          <a:p>
            <a:pPr algn="ctr" marL="0" indent="0" lvl="0">
              <a:lnSpc>
                <a:spcPts val="630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9831326" y="415216"/>
            <a:ext cx="7128363" cy="8229600"/>
            <a:chOff x="0" y="0"/>
            <a:chExt cx="1924397" cy="2221690"/>
          </a:xfrm>
        </p:grpSpPr>
        <p:sp>
          <p:nvSpPr>
            <p:cNvPr name="Freeform 4" id="4"/>
            <p:cNvSpPr/>
            <p:nvPr/>
          </p:nvSpPr>
          <p:spPr>
            <a:xfrm flipH="false" flipV="false" rot="0">
              <a:off x="0" y="0"/>
              <a:ext cx="1924396" cy="2221690"/>
            </a:xfrm>
            <a:custGeom>
              <a:avLst/>
              <a:gdLst/>
              <a:ahLst/>
              <a:cxnLst/>
              <a:rect r="r" b="b" t="t" l="l"/>
              <a:pathLst>
                <a:path h="2221690" w="1924396">
                  <a:moveTo>
                    <a:pt x="29324" y="0"/>
                  </a:moveTo>
                  <a:lnTo>
                    <a:pt x="1895073" y="0"/>
                  </a:lnTo>
                  <a:cubicBezTo>
                    <a:pt x="1902850" y="0"/>
                    <a:pt x="1910308" y="3089"/>
                    <a:pt x="1915808" y="8589"/>
                  </a:cubicBezTo>
                  <a:cubicBezTo>
                    <a:pt x="1921307" y="14088"/>
                    <a:pt x="1924396" y="21547"/>
                    <a:pt x="1924396" y="29324"/>
                  </a:cubicBezTo>
                  <a:lnTo>
                    <a:pt x="1924396" y="2192366"/>
                  </a:lnTo>
                  <a:cubicBezTo>
                    <a:pt x="1924396" y="2200143"/>
                    <a:pt x="1921307" y="2207602"/>
                    <a:pt x="1915808" y="2213101"/>
                  </a:cubicBezTo>
                  <a:cubicBezTo>
                    <a:pt x="1910308" y="2218601"/>
                    <a:pt x="1902850" y="2221690"/>
                    <a:pt x="1895073" y="2221690"/>
                  </a:cubicBezTo>
                  <a:lnTo>
                    <a:pt x="29324" y="2221690"/>
                  </a:lnTo>
                  <a:cubicBezTo>
                    <a:pt x="21547" y="2221690"/>
                    <a:pt x="14088" y="2218601"/>
                    <a:pt x="8589" y="2213101"/>
                  </a:cubicBezTo>
                  <a:cubicBezTo>
                    <a:pt x="3089" y="2207602"/>
                    <a:pt x="0" y="2200143"/>
                    <a:pt x="0" y="2192366"/>
                  </a:cubicBezTo>
                  <a:lnTo>
                    <a:pt x="0" y="29324"/>
                  </a:lnTo>
                  <a:cubicBezTo>
                    <a:pt x="0" y="21547"/>
                    <a:pt x="3089" y="14088"/>
                    <a:pt x="8589" y="8589"/>
                  </a:cubicBezTo>
                  <a:cubicBezTo>
                    <a:pt x="14088" y="3089"/>
                    <a:pt x="21547" y="0"/>
                    <a:pt x="29324" y="0"/>
                  </a:cubicBezTo>
                  <a:close/>
                </a:path>
              </a:pathLst>
            </a:custGeom>
            <a:solidFill>
              <a:srgbClr val="FFFFFF"/>
            </a:solidFill>
          </p:spPr>
        </p:sp>
        <p:sp>
          <p:nvSpPr>
            <p:cNvPr name="TextBox 5" id="5"/>
            <p:cNvSpPr txBox="true"/>
            <p:nvPr/>
          </p:nvSpPr>
          <p:spPr>
            <a:xfrm>
              <a:off x="0" y="-47625"/>
              <a:ext cx="1924397" cy="2269315"/>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194109">
            <a:off x="-241130" y="-1537786"/>
            <a:ext cx="10967849" cy="6102113"/>
          </a:xfrm>
          <a:custGeom>
            <a:avLst/>
            <a:gdLst/>
            <a:ahLst/>
            <a:cxnLst/>
            <a:rect r="r" b="b" t="t" l="l"/>
            <a:pathLst>
              <a:path h="6102113" w="10967849">
                <a:moveTo>
                  <a:pt x="0" y="0"/>
                </a:moveTo>
                <a:lnTo>
                  <a:pt x="10967850" y="0"/>
                </a:lnTo>
                <a:lnTo>
                  <a:pt x="10967850" y="6102113"/>
                </a:lnTo>
                <a:lnTo>
                  <a:pt x="0" y="61021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174668" y="1880849"/>
            <a:ext cx="5325058" cy="646050"/>
          </a:xfrm>
          <a:prstGeom prst="rect">
            <a:avLst/>
          </a:prstGeom>
        </p:spPr>
        <p:txBody>
          <a:bodyPr anchor="t" rtlCol="false" tIns="0" lIns="0" bIns="0" rIns="0">
            <a:spAutoFit/>
          </a:bodyPr>
          <a:lstStyle/>
          <a:p>
            <a:pPr algn="l" marL="0" indent="0" lvl="0">
              <a:lnSpc>
                <a:spcPts val="4963"/>
              </a:lnSpc>
              <a:spcBef>
                <a:spcPct val="0"/>
              </a:spcBef>
            </a:pPr>
            <a:r>
              <a:rPr lang="en-US" sz="4316">
                <a:solidFill>
                  <a:srgbClr val="457C40"/>
                </a:solidFill>
                <a:latin typeface="Bobby Jones Soft"/>
                <a:ea typeface="Bobby Jones Soft"/>
                <a:cs typeface="Bobby Jones Soft"/>
                <a:sym typeface="Bobby Jones Soft"/>
              </a:rPr>
              <a:t>github</a:t>
            </a:r>
          </a:p>
        </p:txBody>
      </p:sp>
      <p:sp>
        <p:nvSpPr>
          <p:cNvPr name="Freeform 8" id="8"/>
          <p:cNvSpPr/>
          <p:nvPr/>
        </p:nvSpPr>
        <p:spPr>
          <a:xfrm flipH="false" flipV="false" rot="0">
            <a:off x="10421514" y="1954441"/>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421514" y="3806336"/>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421514" y="5648207"/>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273872" y="6853691"/>
            <a:ext cx="6049279" cy="967885"/>
          </a:xfrm>
          <a:custGeom>
            <a:avLst/>
            <a:gdLst/>
            <a:ahLst/>
            <a:cxnLst/>
            <a:rect r="r" b="b" t="t" l="l"/>
            <a:pathLst>
              <a:path h="967885" w="6049279">
                <a:moveTo>
                  <a:pt x="0" y="0"/>
                </a:moveTo>
                <a:lnTo>
                  <a:pt x="6049279" y="0"/>
                </a:lnTo>
                <a:lnTo>
                  <a:pt x="6049279" y="967884"/>
                </a:lnTo>
                <a:lnTo>
                  <a:pt x="0" y="967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4291617" y="3272707"/>
            <a:ext cx="6049279" cy="967885"/>
          </a:xfrm>
          <a:custGeom>
            <a:avLst/>
            <a:gdLst/>
            <a:ahLst/>
            <a:cxnLst/>
            <a:rect r="r" b="b" t="t" l="l"/>
            <a:pathLst>
              <a:path h="967885" w="6049279">
                <a:moveTo>
                  <a:pt x="6049279" y="0"/>
                </a:moveTo>
                <a:lnTo>
                  <a:pt x="0" y="0"/>
                </a:lnTo>
                <a:lnTo>
                  <a:pt x="0" y="967884"/>
                </a:lnTo>
                <a:lnTo>
                  <a:pt x="6049279" y="967884"/>
                </a:lnTo>
                <a:lnTo>
                  <a:pt x="604927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690300">
            <a:off x="16224045" y="575457"/>
            <a:ext cx="1763812" cy="1558568"/>
          </a:xfrm>
          <a:custGeom>
            <a:avLst/>
            <a:gdLst/>
            <a:ahLst/>
            <a:cxnLst/>
            <a:rect r="r" b="b" t="t" l="l"/>
            <a:pathLst>
              <a:path h="1558568" w="1763812">
                <a:moveTo>
                  <a:pt x="0" y="0"/>
                </a:moveTo>
                <a:lnTo>
                  <a:pt x="1763812" y="0"/>
                </a:lnTo>
                <a:lnTo>
                  <a:pt x="1763812" y="1558569"/>
                </a:lnTo>
                <a:lnTo>
                  <a:pt x="0" y="1558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37831">
            <a:off x="8132192" y="3064683"/>
            <a:ext cx="2023617" cy="8135144"/>
          </a:xfrm>
          <a:custGeom>
            <a:avLst/>
            <a:gdLst/>
            <a:ahLst/>
            <a:cxnLst/>
            <a:rect r="r" b="b" t="t" l="l"/>
            <a:pathLst>
              <a:path h="8135144" w="2023617">
                <a:moveTo>
                  <a:pt x="0" y="0"/>
                </a:moveTo>
                <a:lnTo>
                  <a:pt x="2023616" y="0"/>
                </a:lnTo>
                <a:lnTo>
                  <a:pt x="2023616" y="8135143"/>
                </a:lnTo>
                <a:lnTo>
                  <a:pt x="0" y="81351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028700" y="4526341"/>
            <a:ext cx="8433715" cy="1506502"/>
          </a:xfrm>
          <a:prstGeom prst="rect">
            <a:avLst/>
          </a:prstGeom>
        </p:spPr>
        <p:txBody>
          <a:bodyPr anchor="t" rtlCol="false" tIns="0" lIns="0" bIns="0" rIns="0">
            <a:spAutoFit/>
          </a:bodyPr>
          <a:lstStyle/>
          <a:p>
            <a:pPr algn="l" marL="0" indent="0" lvl="0">
              <a:lnSpc>
                <a:spcPts val="11550"/>
              </a:lnSpc>
            </a:pPr>
            <a:r>
              <a:rPr lang="en-US" sz="10043">
                <a:solidFill>
                  <a:srgbClr val="FFFFFF"/>
                </a:solidFill>
                <a:latin typeface="Bobby Jones Soft"/>
                <a:ea typeface="Bobby Jones Soft"/>
                <a:cs typeface="Bobby Jones Soft"/>
                <a:sym typeface="Bobby Jones Soft"/>
              </a:rPr>
              <a:t>TOOLs used</a:t>
            </a:r>
          </a:p>
        </p:txBody>
      </p:sp>
      <p:sp>
        <p:nvSpPr>
          <p:cNvPr name="TextBox 16" id="16"/>
          <p:cNvSpPr txBox="true"/>
          <p:nvPr/>
        </p:nvSpPr>
        <p:spPr>
          <a:xfrm rot="0">
            <a:off x="1028700" y="6406164"/>
            <a:ext cx="6084015" cy="2210532"/>
          </a:xfrm>
          <a:prstGeom prst="rect">
            <a:avLst/>
          </a:prstGeom>
        </p:spPr>
        <p:txBody>
          <a:bodyPr anchor="t" rtlCol="false" tIns="0" lIns="0" bIns="0" rIns="0">
            <a:spAutoFit/>
          </a:bodyPr>
          <a:lstStyle/>
          <a:p>
            <a:pPr algn="l" marL="0" indent="0" lvl="0">
              <a:lnSpc>
                <a:spcPts val="3423"/>
              </a:lnSpc>
            </a:pPr>
            <a:r>
              <a:rPr lang="en-US" sz="2282">
                <a:solidFill>
                  <a:srgbClr val="FFFFFF"/>
                </a:solidFill>
                <a:latin typeface="Jua"/>
                <a:ea typeface="Jua"/>
                <a:cs typeface="Jua"/>
                <a:sym typeface="Jua"/>
              </a:rPr>
              <a:t>Our project leverages AI to enhance waste management efficiency. It captures images of target areas, validates them using AI, and sends the data (including coordinates) to the worker team for action.</a:t>
            </a:r>
          </a:p>
        </p:txBody>
      </p:sp>
      <p:sp>
        <p:nvSpPr>
          <p:cNvPr name="TextBox 17" id="17"/>
          <p:cNvSpPr txBox="true"/>
          <p:nvPr/>
        </p:nvSpPr>
        <p:spPr>
          <a:xfrm rot="0">
            <a:off x="11174668" y="5564270"/>
            <a:ext cx="5325058" cy="646050"/>
          </a:xfrm>
          <a:prstGeom prst="rect">
            <a:avLst/>
          </a:prstGeom>
        </p:spPr>
        <p:txBody>
          <a:bodyPr anchor="t" rtlCol="false" tIns="0" lIns="0" bIns="0" rIns="0">
            <a:spAutoFit/>
          </a:bodyPr>
          <a:lstStyle/>
          <a:p>
            <a:pPr algn="l" marL="0" indent="0" lvl="0">
              <a:lnSpc>
                <a:spcPts val="4963"/>
              </a:lnSpc>
              <a:spcBef>
                <a:spcPct val="0"/>
              </a:spcBef>
            </a:pPr>
            <a:r>
              <a:rPr lang="en-US" sz="4316">
                <a:solidFill>
                  <a:srgbClr val="457C40"/>
                </a:solidFill>
                <a:latin typeface="Bobby Jones Soft"/>
                <a:ea typeface="Bobby Jones Soft"/>
                <a:cs typeface="Bobby Jones Soft"/>
                <a:sym typeface="Bobby Jones Soft"/>
              </a:rPr>
              <a:t>GPS &amp; Mapping API</a:t>
            </a:r>
          </a:p>
        </p:txBody>
      </p:sp>
      <p:sp>
        <p:nvSpPr>
          <p:cNvPr name="TextBox 18" id="18"/>
          <p:cNvSpPr txBox="true"/>
          <p:nvPr/>
        </p:nvSpPr>
        <p:spPr>
          <a:xfrm rot="0">
            <a:off x="11174668" y="3722399"/>
            <a:ext cx="5325058" cy="646050"/>
          </a:xfrm>
          <a:prstGeom prst="rect">
            <a:avLst/>
          </a:prstGeom>
        </p:spPr>
        <p:txBody>
          <a:bodyPr anchor="t" rtlCol="false" tIns="0" lIns="0" bIns="0" rIns="0">
            <a:spAutoFit/>
          </a:bodyPr>
          <a:lstStyle/>
          <a:p>
            <a:pPr algn="l" marL="0" indent="0" lvl="0">
              <a:lnSpc>
                <a:spcPts val="4963"/>
              </a:lnSpc>
              <a:spcBef>
                <a:spcPct val="0"/>
              </a:spcBef>
            </a:pPr>
            <a:r>
              <a:rPr lang="en-US" sz="4316">
                <a:solidFill>
                  <a:srgbClr val="457C40"/>
                </a:solidFill>
                <a:latin typeface="Bobby Jones Soft"/>
                <a:ea typeface="Bobby Jones Soft"/>
                <a:cs typeface="Bobby Jones Soft"/>
                <a:sym typeface="Bobby Jones Soft"/>
              </a:rPr>
              <a:t>AI Model</a:t>
            </a:r>
          </a:p>
        </p:txBody>
      </p:sp>
      <p:sp>
        <p:nvSpPr>
          <p:cNvPr name="TextBox 19" id="19"/>
          <p:cNvSpPr txBox="true"/>
          <p:nvPr/>
        </p:nvSpPr>
        <p:spPr>
          <a:xfrm rot="0">
            <a:off x="11174668" y="2532392"/>
            <a:ext cx="5593175" cy="495003"/>
          </a:xfrm>
          <a:prstGeom prst="rect">
            <a:avLst/>
          </a:prstGeom>
        </p:spPr>
        <p:txBody>
          <a:bodyPr anchor="t" rtlCol="false" tIns="0" lIns="0" bIns="0" rIns="0">
            <a:spAutoFit/>
          </a:bodyPr>
          <a:lstStyle/>
          <a:p>
            <a:pPr algn="l" marL="0" indent="0" lvl="0">
              <a:lnSpc>
                <a:spcPts val="3559"/>
              </a:lnSpc>
              <a:spcBef>
                <a:spcPct val="0"/>
              </a:spcBef>
            </a:pPr>
            <a:r>
              <a:rPr lang="en-US" sz="2373">
                <a:solidFill>
                  <a:srgbClr val="544541"/>
                </a:solidFill>
                <a:latin typeface="Jua"/>
                <a:ea typeface="Jua"/>
                <a:cs typeface="Jua"/>
                <a:sym typeface="Jua"/>
              </a:rPr>
              <a:t>Version control &amp; collaboration</a:t>
            </a:r>
          </a:p>
        </p:txBody>
      </p:sp>
      <p:sp>
        <p:nvSpPr>
          <p:cNvPr name="TextBox 20" id="20"/>
          <p:cNvSpPr txBox="true"/>
          <p:nvPr/>
        </p:nvSpPr>
        <p:spPr>
          <a:xfrm rot="0">
            <a:off x="11174668" y="6215812"/>
            <a:ext cx="5593175" cy="495003"/>
          </a:xfrm>
          <a:prstGeom prst="rect">
            <a:avLst/>
          </a:prstGeom>
        </p:spPr>
        <p:txBody>
          <a:bodyPr anchor="t" rtlCol="false" tIns="0" lIns="0" bIns="0" rIns="0">
            <a:spAutoFit/>
          </a:bodyPr>
          <a:lstStyle/>
          <a:p>
            <a:pPr algn="l" marL="0" indent="0" lvl="0">
              <a:lnSpc>
                <a:spcPts val="3559"/>
              </a:lnSpc>
              <a:spcBef>
                <a:spcPct val="0"/>
              </a:spcBef>
            </a:pPr>
            <a:r>
              <a:rPr lang="en-US" sz="2373">
                <a:solidFill>
                  <a:srgbClr val="544541"/>
                </a:solidFill>
                <a:latin typeface="Jua"/>
                <a:ea typeface="Jua"/>
                <a:cs typeface="Jua"/>
                <a:sym typeface="Jua"/>
              </a:rPr>
              <a:t>Capturing precise coordinates</a:t>
            </a:r>
          </a:p>
        </p:txBody>
      </p:sp>
      <p:sp>
        <p:nvSpPr>
          <p:cNvPr name="TextBox 21" id="21"/>
          <p:cNvSpPr txBox="true"/>
          <p:nvPr/>
        </p:nvSpPr>
        <p:spPr>
          <a:xfrm rot="0">
            <a:off x="11174668" y="4373941"/>
            <a:ext cx="6084632" cy="495003"/>
          </a:xfrm>
          <a:prstGeom prst="rect">
            <a:avLst/>
          </a:prstGeom>
        </p:spPr>
        <p:txBody>
          <a:bodyPr anchor="t" rtlCol="false" tIns="0" lIns="0" bIns="0" rIns="0">
            <a:spAutoFit/>
          </a:bodyPr>
          <a:lstStyle/>
          <a:p>
            <a:pPr algn="l" marL="0" indent="0" lvl="0">
              <a:lnSpc>
                <a:spcPts val="3559"/>
              </a:lnSpc>
              <a:spcBef>
                <a:spcPct val="0"/>
              </a:spcBef>
            </a:pPr>
            <a:r>
              <a:rPr lang="en-US" sz="2373">
                <a:solidFill>
                  <a:srgbClr val="544541"/>
                </a:solidFill>
                <a:latin typeface="Jua"/>
                <a:ea typeface="Jua"/>
                <a:cs typeface="Jua"/>
                <a:sym typeface="Jua"/>
              </a:rPr>
              <a:t>Image recognition for waste detection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762812" y="4221924"/>
            <a:ext cx="13972153" cy="5108332"/>
            <a:chOff x="0" y="0"/>
            <a:chExt cx="3648019" cy="1333745"/>
          </a:xfrm>
        </p:grpSpPr>
        <p:sp>
          <p:nvSpPr>
            <p:cNvPr name="Freeform 4" id="4"/>
            <p:cNvSpPr/>
            <p:nvPr/>
          </p:nvSpPr>
          <p:spPr>
            <a:xfrm flipH="false" flipV="false" rot="0">
              <a:off x="0" y="0"/>
              <a:ext cx="3648019" cy="1333745"/>
            </a:xfrm>
            <a:custGeom>
              <a:avLst/>
              <a:gdLst/>
              <a:ahLst/>
              <a:cxnLst/>
              <a:rect r="r" b="b" t="t" l="l"/>
              <a:pathLst>
                <a:path h="1333745" w="3648019">
                  <a:moveTo>
                    <a:pt x="28259" y="0"/>
                  </a:moveTo>
                  <a:lnTo>
                    <a:pt x="3619760" y="0"/>
                  </a:lnTo>
                  <a:cubicBezTo>
                    <a:pt x="3635367" y="0"/>
                    <a:pt x="3648019" y="12652"/>
                    <a:pt x="3648019" y="28259"/>
                  </a:cubicBezTo>
                  <a:lnTo>
                    <a:pt x="3648019" y="1305486"/>
                  </a:lnTo>
                  <a:cubicBezTo>
                    <a:pt x="3648019" y="1321093"/>
                    <a:pt x="3635367" y="1333745"/>
                    <a:pt x="3619760" y="1333745"/>
                  </a:cubicBezTo>
                  <a:lnTo>
                    <a:pt x="28259" y="1333745"/>
                  </a:lnTo>
                  <a:cubicBezTo>
                    <a:pt x="12652" y="1333745"/>
                    <a:pt x="0" y="1321093"/>
                    <a:pt x="0" y="1305486"/>
                  </a:cubicBezTo>
                  <a:lnTo>
                    <a:pt x="0" y="28259"/>
                  </a:lnTo>
                  <a:cubicBezTo>
                    <a:pt x="0" y="12652"/>
                    <a:pt x="12652" y="0"/>
                    <a:pt x="28259" y="0"/>
                  </a:cubicBezTo>
                  <a:close/>
                </a:path>
              </a:pathLst>
            </a:custGeom>
            <a:solidFill>
              <a:srgbClr val="FFFFFF"/>
            </a:solidFill>
          </p:spPr>
        </p:sp>
        <p:sp>
          <p:nvSpPr>
            <p:cNvPr name="TextBox 5" id="5"/>
            <p:cNvSpPr txBox="true"/>
            <p:nvPr/>
          </p:nvSpPr>
          <p:spPr>
            <a:xfrm>
              <a:off x="0" y="-47625"/>
              <a:ext cx="3648019" cy="1381370"/>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0">
            <a:off x="-995040" y="6776090"/>
            <a:ext cx="3179618" cy="4114800"/>
          </a:xfrm>
          <a:custGeom>
            <a:avLst/>
            <a:gdLst/>
            <a:ahLst/>
            <a:cxnLst/>
            <a:rect r="r" b="b" t="t" l="l"/>
            <a:pathLst>
              <a:path h="4114800" w="3179618">
                <a:moveTo>
                  <a:pt x="0" y="0"/>
                </a:moveTo>
                <a:lnTo>
                  <a:pt x="3179618" y="0"/>
                </a:lnTo>
                <a:lnTo>
                  <a:pt x="3179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16580">
            <a:off x="14774170" y="2295844"/>
            <a:ext cx="2823765" cy="3451269"/>
          </a:xfrm>
          <a:custGeom>
            <a:avLst/>
            <a:gdLst/>
            <a:ahLst/>
            <a:cxnLst/>
            <a:rect r="r" b="b" t="t" l="l"/>
            <a:pathLst>
              <a:path h="3451269" w="2823765">
                <a:moveTo>
                  <a:pt x="0" y="0"/>
                </a:moveTo>
                <a:lnTo>
                  <a:pt x="2823766" y="0"/>
                </a:lnTo>
                <a:lnTo>
                  <a:pt x="2823766" y="3451269"/>
                </a:lnTo>
                <a:lnTo>
                  <a:pt x="0" y="3451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90260" y="6776090"/>
            <a:ext cx="5138081" cy="4941899"/>
          </a:xfrm>
          <a:custGeom>
            <a:avLst/>
            <a:gdLst/>
            <a:ahLst/>
            <a:cxnLst/>
            <a:rect r="r" b="b" t="t" l="l"/>
            <a:pathLst>
              <a:path h="4941899" w="5138081">
                <a:moveTo>
                  <a:pt x="0" y="0"/>
                </a:moveTo>
                <a:lnTo>
                  <a:pt x="5138080" y="0"/>
                </a:lnTo>
                <a:lnTo>
                  <a:pt x="5138080" y="4941900"/>
                </a:lnTo>
                <a:lnTo>
                  <a:pt x="0" y="49419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2857643">
            <a:off x="16243306" y="-815433"/>
            <a:ext cx="2655552" cy="3688267"/>
          </a:xfrm>
          <a:custGeom>
            <a:avLst/>
            <a:gdLst/>
            <a:ahLst/>
            <a:cxnLst/>
            <a:rect r="r" b="b" t="t" l="l"/>
            <a:pathLst>
              <a:path h="3688267" w="2655552">
                <a:moveTo>
                  <a:pt x="2655552" y="0"/>
                </a:moveTo>
                <a:lnTo>
                  <a:pt x="0" y="0"/>
                </a:lnTo>
                <a:lnTo>
                  <a:pt x="0" y="3688266"/>
                </a:lnTo>
                <a:lnTo>
                  <a:pt x="2655552" y="3688266"/>
                </a:lnTo>
                <a:lnTo>
                  <a:pt x="265555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03330" y="2333071"/>
            <a:ext cx="3064060" cy="2506958"/>
          </a:xfrm>
          <a:custGeom>
            <a:avLst/>
            <a:gdLst/>
            <a:ahLst/>
            <a:cxnLst/>
            <a:rect r="r" b="b" t="t" l="l"/>
            <a:pathLst>
              <a:path h="2506958" w="3064060">
                <a:moveTo>
                  <a:pt x="0" y="0"/>
                </a:moveTo>
                <a:lnTo>
                  <a:pt x="3064060" y="0"/>
                </a:lnTo>
                <a:lnTo>
                  <a:pt x="3064060" y="2506958"/>
                </a:lnTo>
                <a:lnTo>
                  <a:pt x="0" y="25069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1" id="11">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0" r="0" b="0"/>
          <a:stretch>
            <a:fillRect/>
          </a:stretch>
        </p:blipFill>
        <p:spPr>
          <a:xfrm flipH="false" flipV="false" rot="0">
            <a:off x="10129622" y="4488230"/>
            <a:ext cx="4764864" cy="3573648"/>
          </a:xfrm>
          <a:prstGeom prst="rect">
            <a:avLst/>
          </a:prstGeom>
        </p:spPr>
      </p:pic>
      <p:sp>
        <p:nvSpPr>
          <p:cNvPr name="TextBox 12" id="12"/>
          <p:cNvSpPr txBox="true"/>
          <p:nvPr/>
        </p:nvSpPr>
        <p:spPr>
          <a:xfrm rot="0">
            <a:off x="1566292" y="1118669"/>
            <a:ext cx="15155416" cy="1360016"/>
          </a:xfrm>
          <a:prstGeom prst="rect">
            <a:avLst/>
          </a:prstGeom>
        </p:spPr>
        <p:txBody>
          <a:bodyPr anchor="t" rtlCol="false" tIns="0" lIns="0" bIns="0" rIns="0">
            <a:spAutoFit/>
          </a:bodyPr>
          <a:lstStyle/>
          <a:p>
            <a:pPr algn="ctr" marL="0" indent="0" lvl="0">
              <a:lnSpc>
                <a:spcPts val="10043"/>
              </a:lnSpc>
            </a:pPr>
            <a:r>
              <a:rPr lang="en-US" sz="10043">
                <a:solidFill>
                  <a:srgbClr val="FFFFFF"/>
                </a:solidFill>
                <a:latin typeface="Bobby Jones Soft"/>
                <a:ea typeface="Bobby Jones Soft"/>
                <a:cs typeface="Bobby Jones Soft"/>
                <a:sym typeface="Bobby Jones Soft"/>
              </a:rPr>
              <a:t>Challenges faced</a:t>
            </a:r>
          </a:p>
        </p:txBody>
      </p:sp>
      <p:sp>
        <p:nvSpPr>
          <p:cNvPr name="TextBox 13" id="13"/>
          <p:cNvSpPr txBox="true"/>
          <p:nvPr/>
        </p:nvSpPr>
        <p:spPr>
          <a:xfrm rot="0">
            <a:off x="2194103" y="4782879"/>
            <a:ext cx="18259184" cy="3803797"/>
          </a:xfrm>
          <a:prstGeom prst="rect">
            <a:avLst/>
          </a:prstGeom>
        </p:spPr>
        <p:txBody>
          <a:bodyPr anchor="t" rtlCol="false" tIns="0" lIns="0" bIns="0" rIns="0">
            <a:spAutoFit/>
          </a:bodyPr>
          <a:lstStyle/>
          <a:p>
            <a:pPr algn="l" marL="1006316" indent="-503158" lvl="1">
              <a:lnSpc>
                <a:spcPts val="6059"/>
              </a:lnSpc>
              <a:buAutoNum type="arabicPeriod" startAt="1"/>
            </a:pPr>
            <a:r>
              <a:rPr lang="en-US" sz="4661">
                <a:solidFill>
                  <a:srgbClr val="457C40"/>
                </a:solidFill>
                <a:latin typeface="Bobby Jones Soft"/>
                <a:ea typeface="Bobby Jones Soft"/>
                <a:cs typeface="Bobby Jones Soft"/>
                <a:sym typeface="Bobby Jones Soft"/>
              </a:rPr>
              <a:t>Image Accuracy Issues</a:t>
            </a:r>
          </a:p>
          <a:p>
            <a:pPr algn="l" marL="1006316" indent="-503158" lvl="1">
              <a:lnSpc>
                <a:spcPts val="6059"/>
              </a:lnSpc>
              <a:buAutoNum type="arabicPeriod" startAt="1"/>
            </a:pPr>
            <a:r>
              <a:rPr lang="en-US" sz="4661">
                <a:solidFill>
                  <a:srgbClr val="457C40"/>
                </a:solidFill>
                <a:latin typeface="Bobby Jones Soft"/>
                <a:ea typeface="Bobby Jones Soft"/>
                <a:cs typeface="Bobby Jones Soft"/>
                <a:sym typeface="Bobby Jones Soft"/>
              </a:rPr>
              <a:t>Environmental Factors</a:t>
            </a:r>
          </a:p>
          <a:p>
            <a:pPr algn="l" marL="1006316" indent="-503158" lvl="1">
              <a:lnSpc>
                <a:spcPts val="6059"/>
              </a:lnSpc>
              <a:buAutoNum type="arabicPeriod" startAt="1"/>
            </a:pPr>
            <a:r>
              <a:rPr lang="en-US" sz="4661">
                <a:solidFill>
                  <a:srgbClr val="457C40"/>
                </a:solidFill>
                <a:latin typeface="Bobby Jones Soft"/>
                <a:ea typeface="Bobby Jones Soft"/>
                <a:cs typeface="Bobby Jones Soft"/>
                <a:sym typeface="Bobby Jones Soft"/>
              </a:rPr>
              <a:t>Real-time Processing</a:t>
            </a:r>
          </a:p>
          <a:p>
            <a:pPr algn="l" marL="1006316" indent="-503158" lvl="1">
              <a:lnSpc>
                <a:spcPts val="6059"/>
              </a:lnSpc>
              <a:buAutoNum type="arabicPeriod" startAt="1"/>
            </a:pPr>
            <a:r>
              <a:rPr lang="en-US" sz="4661">
                <a:solidFill>
                  <a:srgbClr val="457C40"/>
                </a:solidFill>
                <a:latin typeface="Bobby Jones Soft"/>
                <a:ea typeface="Bobby Jones Soft"/>
                <a:cs typeface="Bobby Jones Soft"/>
                <a:sym typeface="Bobby Jones Soft"/>
              </a:rPr>
              <a:t>Worker Coordination</a:t>
            </a:r>
          </a:p>
          <a:p>
            <a:pPr algn="l">
              <a:lnSpc>
                <a:spcPts val="6059"/>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DAGiADaFi0E</dc:identifier>
  <dcterms:modified xsi:type="dcterms:W3CDTF">2011-08-01T06:04:30Z</dcterms:modified>
  <cp:revision>1</cp:revision>
  <dc:title>Green and White Illustrative How To Recycle Waste Presentation</dc:title>
</cp:coreProperties>
</file>